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60" r:id="rId2"/>
    <p:sldId id="281" r:id="rId3"/>
    <p:sldId id="276" r:id="rId4"/>
    <p:sldId id="275" r:id="rId5"/>
    <p:sldId id="262" r:id="rId6"/>
    <p:sldId id="265" r:id="rId7"/>
    <p:sldId id="266" r:id="rId8"/>
    <p:sldId id="267" r:id="rId9"/>
    <p:sldId id="268" r:id="rId10"/>
    <p:sldId id="270" r:id="rId11"/>
    <p:sldId id="280" r:id="rId12"/>
    <p:sldId id="277" r:id="rId13"/>
    <p:sldId id="278" r:id="rId14"/>
    <p:sldId id="272" r:id="rId15"/>
    <p:sldId id="283" r:id="rId16"/>
    <p:sldId id="284" r:id="rId17"/>
    <p:sldId id="28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loop="1" showNarration="1">
    <p:kiosk/>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EFECB"/>
    <a:srgbClr val="770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3387"/>
    <p:restoredTop sz="86395"/>
  </p:normalViewPr>
  <p:slideViewPr>
    <p:cSldViewPr snapToGrid="0" snapToObjects="1">
      <p:cViewPr varScale="1">
        <p:scale>
          <a:sx n="105" d="100"/>
          <a:sy n="105" d="100"/>
        </p:scale>
        <p:origin x="19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SSD:Users:pgraner:Desktop:Cabarrus%203%20Year%20GE%20Gains%20Summar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SSD:Users:pgraner:Desktop:Cabarrus%203%20Year%20GE%20Gains%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Sheet1!$B$21</c:f>
              <c:strCache>
                <c:ptCount val="1"/>
                <c:pt idx="0">
                  <c:v>2013-14</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Sheet1!$A$22:$A$25</c:f>
              <c:strCache>
                <c:ptCount val="4"/>
                <c:pt idx="0">
                  <c:v>A</c:v>
                </c:pt>
                <c:pt idx="1">
                  <c:v>B</c:v>
                </c:pt>
                <c:pt idx="2">
                  <c:v>C</c:v>
                </c:pt>
                <c:pt idx="3">
                  <c:v>D</c:v>
                </c:pt>
              </c:strCache>
            </c:strRef>
          </c:cat>
          <c:val>
            <c:numRef>
              <c:f>Sheet1!$B$22:$B$25</c:f>
              <c:numCache>
                <c:formatCode>General</c:formatCode>
                <c:ptCount val="4"/>
                <c:pt idx="0">
                  <c:v>3.7</c:v>
                </c:pt>
                <c:pt idx="1">
                  <c:v>2.5</c:v>
                </c:pt>
              </c:numCache>
            </c:numRef>
          </c:val>
          <c:extLst>
            <c:ext xmlns:c16="http://schemas.microsoft.com/office/drawing/2014/chart" uri="{C3380CC4-5D6E-409C-BE32-E72D297353CC}">
              <c16:uniqueId val="{00000000-CEC3-F74D-B622-12DA36155212}"/>
            </c:ext>
          </c:extLst>
        </c:ser>
        <c:ser>
          <c:idx val="1"/>
          <c:order val="1"/>
          <c:tx>
            <c:strRef>
              <c:f>Sheet1!$C$21</c:f>
              <c:strCache>
                <c:ptCount val="1"/>
                <c:pt idx="0">
                  <c:v>2014-15</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Sheet1!$A$22:$A$25</c:f>
              <c:strCache>
                <c:ptCount val="4"/>
                <c:pt idx="0">
                  <c:v>A</c:v>
                </c:pt>
                <c:pt idx="1">
                  <c:v>B</c:v>
                </c:pt>
                <c:pt idx="2">
                  <c:v>C</c:v>
                </c:pt>
                <c:pt idx="3">
                  <c:v>D</c:v>
                </c:pt>
              </c:strCache>
            </c:strRef>
          </c:cat>
          <c:val>
            <c:numRef>
              <c:f>Sheet1!$C$22:$C$25</c:f>
              <c:numCache>
                <c:formatCode>General</c:formatCode>
                <c:ptCount val="4"/>
                <c:pt idx="0" formatCode="0.0">
                  <c:v>1</c:v>
                </c:pt>
                <c:pt idx="1">
                  <c:v>2.8</c:v>
                </c:pt>
                <c:pt idx="2" formatCode="0.0">
                  <c:v>3</c:v>
                </c:pt>
                <c:pt idx="3">
                  <c:v>2.7</c:v>
                </c:pt>
              </c:numCache>
            </c:numRef>
          </c:val>
          <c:extLst>
            <c:ext xmlns:c16="http://schemas.microsoft.com/office/drawing/2014/chart" uri="{C3380CC4-5D6E-409C-BE32-E72D297353CC}">
              <c16:uniqueId val="{00000001-CEC3-F74D-B622-12DA36155212}"/>
            </c:ext>
          </c:extLst>
        </c:ser>
        <c:ser>
          <c:idx val="2"/>
          <c:order val="2"/>
          <c:tx>
            <c:strRef>
              <c:f>Sheet1!$D$21</c:f>
              <c:strCache>
                <c:ptCount val="1"/>
                <c:pt idx="0">
                  <c:v>2015-16</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Sheet1!$A$22:$A$25</c:f>
              <c:strCache>
                <c:ptCount val="4"/>
                <c:pt idx="0">
                  <c:v>A</c:v>
                </c:pt>
                <c:pt idx="1">
                  <c:v>B</c:v>
                </c:pt>
                <c:pt idx="2">
                  <c:v>C</c:v>
                </c:pt>
                <c:pt idx="3">
                  <c:v>D</c:v>
                </c:pt>
              </c:strCache>
            </c:strRef>
          </c:cat>
          <c:val>
            <c:numRef>
              <c:f>Sheet1!$D$22:$D$25</c:f>
              <c:numCache>
                <c:formatCode>General</c:formatCode>
                <c:ptCount val="4"/>
                <c:pt idx="0">
                  <c:v>3.3</c:v>
                </c:pt>
                <c:pt idx="1">
                  <c:v>3.2</c:v>
                </c:pt>
                <c:pt idx="2">
                  <c:v>2.2999999999999998</c:v>
                </c:pt>
                <c:pt idx="3" formatCode="0.0">
                  <c:v>2</c:v>
                </c:pt>
              </c:numCache>
            </c:numRef>
          </c:val>
          <c:extLst>
            <c:ext xmlns:c16="http://schemas.microsoft.com/office/drawing/2014/chart" uri="{C3380CC4-5D6E-409C-BE32-E72D297353CC}">
              <c16:uniqueId val="{00000002-CEC3-F74D-B622-12DA36155212}"/>
            </c:ext>
          </c:extLst>
        </c:ser>
        <c:dLbls>
          <c:showLegendKey val="0"/>
          <c:showVal val="0"/>
          <c:showCatName val="0"/>
          <c:showSerName val="0"/>
          <c:showPercent val="0"/>
          <c:showBubbleSize val="0"/>
        </c:dLbls>
        <c:gapWidth val="150"/>
        <c:axId val="-433937840"/>
        <c:axId val="-433934224"/>
      </c:barChart>
      <c:catAx>
        <c:axId val="-433937840"/>
        <c:scaling>
          <c:orientation val="minMax"/>
        </c:scaling>
        <c:delete val="0"/>
        <c:axPos val="b"/>
        <c:numFmt formatCode="General" sourceLinked="0"/>
        <c:majorTickMark val="out"/>
        <c:minorTickMark val="none"/>
        <c:tickLblPos val="nextTo"/>
        <c:crossAx val="-433934224"/>
        <c:crosses val="autoZero"/>
        <c:auto val="1"/>
        <c:lblAlgn val="ctr"/>
        <c:lblOffset val="100"/>
        <c:noMultiLvlLbl val="0"/>
      </c:catAx>
      <c:valAx>
        <c:axId val="-433934224"/>
        <c:scaling>
          <c:orientation val="minMax"/>
        </c:scaling>
        <c:delete val="0"/>
        <c:axPos val="l"/>
        <c:majorGridlines/>
        <c:numFmt formatCode="General" sourceLinked="1"/>
        <c:majorTickMark val="out"/>
        <c:minorTickMark val="none"/>
        <c:tickLblPos val="nextTo"/>
        <c:crossAx val="-433937840"/>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Sheet1!$B$2</c:f>
              <c:strCache>
                <c:ptCount val="1"/>
                <c:pt idx="0">
                  <c:v>2013-14</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Sheet1!$A$3:$A$6</c:f>
              <c:strCache>
                <c:ptCount val="4"/>
                <c:pt idx="0">
                  <c:v>A</c:v>
                </c:pt>
                <c:pt idx="1">
                  <c:v>B</c:v>
                </c:pt>
                <c:pt idx="2">
                  <c:v>C</c:v>
                </c:pt>
                <c:pt idx="3">
                  <c:v>D</c:v>
                </c:pt>
              </c:strCache>
            </c:strRef>
          </c:cat>
          <c:val>
            <c:numRef>
              <c:f>Sheet1!$B$3:$B$6</c:f>
              <c:numCache>
                <c:formatCode>General</c:formatCode>
                <c:ptCount val="4"/>
                <c:pt idx="0">
                  <c:v>2.5</c:v>
                </c:pt>
                <c:pt idx="1">
                  <c:v>2.2999999999999998</c:v>
                </c:pt>
              </c:numCache>
            </c:numRef>
          </c:val>
          <c:extLst>
            <c:ext xmlns:c16="http://schemas.microsoft.com/office/drawing/2014/chart" uri="{C3380CC4-5D6E-409C-BE32-E72D297353CC}">
              <c16:uniqueId val="{00000000-8B4B-B245-A73D-2A0E0A57C4DF}"/>
            </c:ext>
          </c:extLst>
        </c:ser>
        <c:ser>
          <c:idx val="1"/>
          <c:order val="1"/>
          <c:tx>
            <c:strRef>
              <c:f>Sheet1!$C$2</c:f>
              <c:strCache>
                <c:ptCount val="1"/>
                <c:pt idx="0">
                  <c:v>2014-15</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Sheet1!$A$3:$A$6</c:f>
              <c:strCache>
                <c:ptCount val="4"/>
                <c:pt idx="0">
                  <c:v>A</c:v>
                </c:pt>
                <c:pt idx="1">
                  <c:v>B</c:v>
                </c:pt>
                <c:pt idx="2">
                  <c:v>C</c:v>
                </c:pt>
                <c:pt idx="3">
                  <c:v>D</c:v>
                </c:pt>
              </c:strCache>
            </c:strRef>
          </c:cat>
          <c:val>
            <c:numRef>
              <c:f>Sheet1!$C$3:$C$6</c:f>
              <c:numCache>
                <c:formatCode>General</c:formatCode>
                <c:ptCount val="4"/>
                <c:pt idx="0">
                  <c:v>1.1000000000000001</c:v>
                </c:pt>
                <c:pt idx="1">
                  <c:v>2.8</c:v>
                </c:pt>
                <c:pt idx="2">
                  <c:v>1.4</c:v>
                </c:pt>
                <c:pt idx="3">
                  <c:v>1.6</c:v>
                </c:pt>
              </c:numCache>
            </c:numRef>
          </c:val>
          <c:extLst>
            <c:ext xmlns:c16="http://schemas.microsoft.com/office/drawing/2014/chart" uri="{C3380CC4-5D6E-409C-BE32-E72D297353CC}">
              <c16:uniqueId val="{00000001-8B4B-B245-A73D-2A0E0A57C4DF}"/>
            </c:ext>
          </c:extLst>
        </c:ser>
        <c:ser>
          <c:idx val="2"/>
          <c:order val="2"/>
          <c:tx>
            <c:strRef>
              <c:f>Sheet1!$D$2</c:f>
              <c:strCache>
                <c:ptCount val="1"/>
                <c:pt idx="0">
                  <c:v>2015-16</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Sheet1!$A$3:$A$6</c:f>
              <c:strCache>
                <c:ptCount val="4"/>
                <c:pt idx="0">
                  <c:v>A</c:v>
                </c:pt>
                <c:pt idx="1">
                  <c:v>B</c:v>
                </c:pt>
                <c:pt idx="2">
                  <c:v>C</c:v>
                </c:pt>
                <c:pt idx="3">
                  <c:v>D</c:v>
                </c:pt>
              </c:strCache>
            </c:strRef>
          </c:cat>
          <c:val>
            <c:numRef>
              <c:f>Sheet1!$D$3:$D$6</c:f>
              <c:numCache>
                <c:formatCode>General</c:formatCode>
                <c:ptCount val="4"/>
                <c:pt idx="0">
                  <c:v>1.2</c:v>
                </c:pt>
                <c:pt idx="1">
                  <c:v>2.2000000000000002</c:v>
                </c:pt>
                <c:pt idx="2">
                  <c:v>1.7</c:v>
                </c:pt>
                <c:pt idx="3">
                  <c:v>1.4</c:v>
                </c:pt>
              </c:numCache>
            </c:numRef>
          </c:val>
          <c:extLst>
            <c:ext xmlns:c16="http://schemas.microsoft.com/office/drawing/2014/chart" uri="{C3380CC4-5D6E-409C-BE32-E72D297353CC}">
              <c16:uniqueId val="{00000002-8B4B-B245-A73D-2A0E0A57C4DF}"/>
            </c:ext>
          </c:extLst>
        </c:ser>
        <c:dLbls>
          <c:showLegendKey val="0"/>
          <c:showVal val="0"/>
          <c:showCatName val="0"/>
          <c:showSerName val="0"/>
          <c:showPercent val="0"/>
          <c:showBubbleSize val="0"/>
        </c:dLbls>
        <c:gapWidth val="150"/>
        <c:axId val="-422201024"/>
        <c:axId val="-431505680"/>
      </c:barChart>
      <c:catAx>
        <c:axId val="-422201024"/>
        <c:scaling>
          <c:orientation val="minMax"/>
        </c:scaling>
        <c:delete val="0"/>
        <c:axPos val="b"/>
        <c:numFmt formatCode="General" sourceLinked="0"/>
        <c:majorTickMark val="out"/>
        <c:minorTickMark val="none"/>
        <c:tickLblPos val="nextTo"/>
        <c:crossAx val="-431505680"/>
        <c:crosses val="autoZero"/>
        <c:auto val="1"/>
        <c:lblAlgn val="ctr"/>
        <c:lblOffset val="100"/>
        <c:noMultiLvlLbl val="0"/>
      </c:catAx>
      <c:valAx>
        <c:axId val="-431505680"/>
        <c:scaling>
          <c:orientation val="minMax"/>
          <c:max val="4"/>
        </c:scaling>
        <c:delete val="0"/>
        <c:axPos val="l"/>
        <c:majorGridlines/>
        <c:numFmt formatCode="General" sourceLinked="1"/>
        <c:majorTickMark val="out"/>
        <c:minorTickMark val="none"/>
        <c:tickLblPos val="nextTo"/>
        <c:crossAx val="-422201024"/>
        <c:crosses val="autoZero"/>
        <c:crossBetween val="between"/>
      </c:valAx>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9AE0CC6-74E8-F54A-8E59-94A0F74B6E4E}" type="datetimeFigureOut">
              <a:rPr lang="en-US" smtClean="0"/>
              <a:pPr/>
              <a:t>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0E8685-B307-A843-BAB1-87BFAAF9653A}"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FCDFF4-90A7-E247-BDFF-40C5F9E93D12}" type="datetimeFigureOut">
              <a:rPr lang="en-US" smtClean="0"/>
              <a:pPr/>
              <a:t>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C683A8-640D-7C42-8938-F75E4A71117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Xtreme Reading teaches adolescent struggling readers the </a:t>
            </a:r>
            <a:r>
              <a:rPr lang="en-US" sz="1200" i="1" kern="1200" dirty="0">
                <a:solidFill>
                  <a:schemeClr val="tx1"/>
                </a:solidFill>
                <a:latin typeface="+mn-lt"/>
                <a:ea typeface="+mn-ea"/>
                <a:cs typeface="+mn-cs"/>
              </a:rPr>
              <a:t>strategies,</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habits of learning, and knowledge</a:t>
            </a:r>
            <a:r>
              <a:rPr lang="en-US" sz="1200" kern="1200" dirty="0">
                <a:solidFill>
                  <a:schemeClr val="tx1"/>
                </a:solidFill>
                <a:latin typeface="+mn-lt"/>
                <a:ea typeface="+mn-ea"/>
                <a:cs typeface="+mn-cs"/>
              </a:rPr>
              <a:t> regarding reading and literacy that are required to thrive in the 21</a:t>
            </a:r>
            <a:r>
              <a:rPr lang="en-US" sz="1200" kern="1200" baseline="30000" dirty="0">
                <a:solidFill>
                  <a:schemeClr val="tx1"/>
                </a:solidFill>
                <a:latin typeface="+mn-lt"/>
                <a:ea typeface="+mn-ea"/>
                <a:cs typeface="+mn-cs"/>
              </a:rPr>
              <a:t>st</a:t>
            </a:r>
            <a:r>
              <a:rPr lang="en-US" sz="1200" kern="1200" dirty="0">
                <a:solidFill>
                  <a:schemeClr val="tx1"/>
                </a:solidFill>
                <a:latin typeface="+mn-lt"/>
                <a:ea typeface="+mn-ea"/>
                <a:cs typeface="+mn-cs"/>
              </a:rPr>
              <a:t> century.  It has been designed to meet the needs of</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middle and high school students who read at approximately a 4</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grade level</a:t>
            </a:r>
            <a:r>
              <a:rPr lang="en-US" sz="1200" kern="1200" baseline="0" dirty="0">
                <a:solidFill>
                  <a:schemeClr val="tx1"/>
                </a:solidFill>
                <a:latin typeface="+mn-lt"/>
                <a:ea typeface="+mn-ea"/>
                <a:cs typeface="+mn-cs"/>
              </a:rPr>
              <a:t> but still fall at least 2 grade levels behind in their reading.</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r>
              <a:rPr lang="en-US" dirty="0"/>
              <a:t> </a:t>
            </a:r>
          </a:p>
        </p:txBody>
      </p:sp>
      <p:sp>
        <p:nvSpPr>
          <p:cNvPr id="4" name="Slide Number Placeholder 3"/>
          <p:cNvSpPr>
            <a:spLocks noGrp="1"/>
          </p:cNvSpPr>
          <p:nvPr>
            <p:ph type="sldNum" sz="quarter" idx="10"/>
          </p:nvPr>
        </p:nvSpPr>
        <p:spPr/>
        <p:txBody>
          <a:bodyPr/>
          <a:lstStyle/>
          <a:p>
            <a:fld id="{C8C683A8-640D-7C42-8938-F75E4A71117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chart represents</a:t>
            </a:r>
            <a:r>
              <a:rPr lang="en-US" baseline="0" dirty="0"/>
              <a:t> gains made over a 3-year period.  In the school year 2013-2014, two schools in this district implemented Xtreme Reading.  They are represented by the blue bars on the chart.  These schools gave the Test of Silent Contextual Reading Fluency as a pretest and posttest.  The blue bars indicate the grade equivalency growth for each school as measured by the test.  As you can see, the results are 3.7 years of growth in one school and 2.5 years of growth in the other school over the course of the one year program. (See complete notes on script.)</a:t>
            </a:r>
            <a:endParaRPr lang="en-US" dirty="0"/>
          </a:p>
        </p:txBody>
      </p:sp>
      <p:sp>
        <p:nvSpPr>
          <p:cNvPr id="4" name="Slide Number Placeholder 3"/>
          <p:cNvSpPr>
            <a:spLocks noGrp="1"/>
          </p:cNvSpPr>
          <p:nvPr>
            <p:ph type="sldNum" sz="quarter" idx="10"/>
          </p:nvPr>
        </p:nvSpPr>
        <p:spPr/>
        <p:txBody>
          <a:bodyPr/>
          <a:lstStyle/>
          <a:p>
            <a:fld id="{C8C683A8-640D-7C42-8938-F75E4A71117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Group Reading Assessment and Diagnostic</a:t>
            </a:r>
            <a:r>
              <a:rPr lang="en-US" baseline="0" dirty="0"/>
              <a:t> Evaluation, more commonly known as the GRADE </a:t>
            </a:r>
            <a:r>
              <a:rPr lang="en-US" dirty="0"/>
              <a:t>assessment, was also given as a pre and posttest</a:t>
            </a:r>
            <a:r>
              <a:rPr lang="en-US" baseline="0" dirty="0"/>
              <a:t> to the same schools</a:t>
            </a:r>
            <a:r>
              <a:rPr lang="en-US" dirty="0"/>
              <a:t> during that 3-year period.  The results show that on</a:t>
            </a:r>
            <a:r>
              <a:rPr lang="en-US" baseline="0" dirty="0"/>
              <a:t> average students demonstrated </a:t>
            </a:r>
            <a:r>
              <a:rPr lang="en-US" dirty="0"/>
              <a:t>more than one year of growth</a:t>
            </a:r>
            <a:r>
              <a:rPr lang="en-US" baseline="0" dirty="0"/>
              <a:t> – and in some cases more than two years of growth.  Students who had traditionally showed very little gains in the past were becoming readers!</a:t>
            </a:r>
            <a:endParaRPr lang="en-US" dirty="0"/>
          </a:p>
        </p:txBody>
      </p:sp>
      <p:sp>
        <p:nvSpPr>
          <p:cNvPr id="4" name="Slide Number Placeholder 3"/>
          <p:cNvSpPr>
            <a:spLocks noGrp="1"/>
          </p:cNvSpPr>
          <p:nvPr>
            <p:ph type="sldNum" sz="quarter" idx="10"/>
          </p:nvPr>
        </p:nvSpPr>
        <p:spPr/>
        <p:txBody>
          <a:bodyPr/>
          <a:lstStyle/>
          <a:p>
            <a:fld id="{C8C683A8-640D-7C42-8938-F75E4A71117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find information about some of the research behind Xtreme Reading in an article posted on the Institute</a:t>
            </a:r>
            <a:r>
              <a:rPr lang="en-US" baseline="0" dirty="0"/>
              <a:t> of Education Sciences website.  The article was published by What Works Clearinghouse and provides a summary of evidence from 17 studies conducted under the Striving Readers grant.</a:t>
            </a:r>
            <a:endParaRPr lang="en-US" dirty="0"/>
          </a:p>
        </p:txBody>
      </p:sp>
      <p:sp>
        <p:nvSpPr>
          <p:cNvPr id="4" name="Slide Number Placeholder 3"/>
          <p:cNvSpPr>
            <a:spLocks noGrp="1"/>
          </p:cNvSpPr>
          <p:nvPr>
            <p:ph type="sldNum" sz="quarter" idx="10"/>
          </p:nvPr>
        </p:nvSpPr>
        <p:spPr/>
        <p:txBody>
          <a:bodyPr/>
          <a:lstStyle/>
          <a:p>
            <a:fld id="{C8C683A8-640D-7C42-8938-F75E4A71117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also read more about Xtreme Reading on the </a:t>
            </a:r>
            <a:r>
              <a:rPr lang="en-US" dirty="0" err="1"/>
              <a:t>evidenceforessa</a:t>
            </a:r>
            <a:r>
              <a:rPr lang="en-US" baseline="0" dirty="0"/>
              <a:t> website that provides a list of evidence-based reading programs for middle and high schools.</a:t>
            </a:r>
            <a:endParaRPr lang="en-US" dirty="0"/>
          </a:p>
        </p:txBody>
      </p:sp>
      <p:sp>
        <p:nvSpPr>
          <p:cNvPr id="4" name="Slide Number Placeholder 3"/>
          <p:cNvSpPr>
            <a:spLocks noGrp="1"/>
          </p:cNvSpPr>
          <p:nvPr>
            <p:ph type="sldNum" sz="quarter" idx="10"/>
          </p:nvPr>
        </p:nvSpPr>
        <p:spPr/>
        <p:txBody>
          <a:bodyPr/>
          <a:lstStyle/>
          <a:p>
            <a:fld id="{C8C683A8-640D-7C42-8938-F75E4A71117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latin typeface="+mn-lt"/>
                <a:ea typeface="+mn-ea"/>
                <a:cs typeface="+mn-cs"/>
              </a:rPr>
              <a:t>To sum it up, Xtreme Reading</a:t>
            </a:r>
            <a:r>
              <a:rPr lang="en-US" sz="1200" kern="1200" dirty="0">
                <a:solidFill>
                  <a:schemeClr val="tx1"/>
                </a:solidFill>
                <a:latin typeface="+mn-lt"/>
                <a:ea typeface="+mn-ea"/>
                <a:cs typeface="+mn-cs"/>
              </a:rPr>
              <a:t> provides an opportunity for students to become strong readers and stronger students.  It lays the groundwork for success in school and opens the door to success in life.</a:t>
            </a:r>
          </a:p>
          <a:p>
            <a:endParaRPr lang="en-US" dirty="0"/>
          </a:p>
        </p:txBody>
      </p:sp>
      <p:sp>
        <p:nvSpPr>
          <p:cNvPr id="4" name="Slide Number Placeholder 3"/>
          <p:cNvSpPr>
            <a:spLocks noGrp="1"/>
          </p:cNvSpPr>
          <p:nvPr>
            <p:ph type="sldNum" sz="quarter" idx="10"/>
          </p:nvPr>
        </p:nvSpPr>
        <p:spPr/>
        <p:txBody>
          <a:bodyPr/>
          <a:lstStyle/>
          <a:p>
            <a:fld id="{C8C683A8-640D-7C42-8938-F75E4A71117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683A8-640D-7C42-8938-F75E4A71117D}" type="slidenum">
              <a:rPr lang="en-US" smtClean="0"/>
              <a:pPr/>
              <a:t>15</a:t>
            </a:fld>
            <a:endParaRPr lang="en-US"/>
          </a:p>
        </p:txBody>
      </p:sp>
    </p:spTree>
    <p:extLst>
      <p:ext uri="{BB962C8B-B14F-4D97-AF65-F5344CB8AC3E}">
        <p14:creationId xmlns:p14="http://schemas.microsoft.com/office/powerpoint/2010/main" val="2999421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C683A8-640D-7C42-8938-F75E4A71117D}" type="slidenum">
              <a:rPr lang="en-US" smtClean="0"/>
              <a:pPr/>
              <a:t>16</a:t>
            </a:fld>
            <a:endParaRPr lang="en-US"/>
          </a:p>
        </p:txBody>
      </p:sp>
    </p:spTree>
    <p:extLst>
      <p:ext uri="{BB962C8B-B14F-4D97-AF65-F5344CB8AC3E}">
        <p14:creationId xmlns:p14="http://schemas.microsoft.com/office/powerpoint/2010/main" val="299191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683A8-640D-7C42-8938-F75E4A71117D}" type="slidenum">
              <a:rPr lang="en-US" smtClean="0"/>
              <a:pPr/>
              <a:t>17</a:t>
            </a:fld>
            <a:endParaRPr lang="en-US"/>
          </a:p>
        </p:txBody>
      </p:sp>
    </p:spTree>
    <p:extLst>
      <p:ext uri="{BB962C8B-B14F-4D97-AF65-F5344CB8AC3E}">
        <p14:creationId xmlns:p14="http://schemas.microsoft.com/office/powerpoint/2010/main" val="75211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C683A8-640D-7C42-8938-F75E4A71117D}" type="slidenum">
              <a:rPr lang="en-US" smtClean="0"/>
              <a:pPr/>
              <a:t>2</a:t>
            </a:fld>
            <a:endParaRPr lang="en-US"/>
          </a:p>
        </p:txBody>
      </p:sp>
    </p:spTree>
    <p:extLst>
      <p:ext uri="{BB962C8B-B14F-4D97-AF65-F5344CB8AC3E}">
        <p14:creationId xmlns:p14="http://schemas.microsoft.com/office/powerpoint/2010/main" val="105542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4C18D56-34D1-9849-ACDB-9BEF2A0A2400}" type="slidenum">
              <a:rPr lang="en-US"/>
              <a:pPr/>
              <a:t>3</a:t>
            </a:fld>
            <a:endParaRPr lang="en-US"/>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latin typeface="+mn-lt"/>
                <a:ea typeface="+mn-ea"/>
                <a:cs typeface="+mn-cs"/>
              </a:rPr>
              <a:t>Xtreme Reading </a:t>
            </a:r>
            <a:r>
              <a:rPr lang="en-US" sz="1200" kern="1200" dirty="0">
                <a:solidFill>
                  <a:schemeClr val="tx1"/>
                </a:solidFill>
                <a:latin typeface="+mn-lt"/>
                <a:ea typeface="+mn-ea"/>
                <a:cs typeface="+mn-cs"/>
              </a:rPr>
              <a:t>is comprised of foundational reading and motivation strategies.</a:t>
            </a:r>
            <a:endParaRPr lang="en-US" baseline="0" dirty="0">
              <a:latin typeface="Arial" pitchFamily="-105" charset="0"/>
              <a:ea typeface="ＭＳ Ｐゴシック" pitchFamily="-105" charset="-128"/>
            </a:endParaRPr>
          </a:p>
          <a:p>
            <a:r>
              <a:rPr lang="en-US" dirty="0">
                <a:latin typeface="Arial" pitchFamily="-105" charset="0"/>
                <a:ea typeface="ＭＳ Ｐゴシック" pitchFamily="-105" charset="-128"/>
              </a:rPr>
              <a:t> Research</a:t>
            </a:r>
            <a:r>
              <a:rPr lang="en-US" baseline="0" dirty="0">
                <a:latin typeface="Arial" pitchFamily="-105" charset="0"/>
                <a:ea typeface="ＭＳ Ｐゴシック" pitchFamily="-105" charset="-128"/>
              </a:rPr>
              <a:t> has taught us that strategies are often the key to student success and motivation.  Nothing motivates students more than success, and strategies will boost the performance of students resulting in academic success.</a:t>
            </a:r>
          </a:p>
          <a:p>
            <a:endParaRPr lang="en-US" baseline="0" dirty="0">
              <a:latin typeface="Arial" pitchFamily="-105" charset="0"/>
              <a:ea typeface="ＭＳ Ｐゴシック" pitchFamily="-105" charset="-128"/>
            </a:endParaRPr>
          </a:p>
          <a:p>
            <a:endParaRPr lang="en-US" dirty="0">
              <a:latin typeface="Arial" pitchFamily="-105"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curriculum of Xtreme Reading follows a spiral design.  Strategies are introduced one a time with each new strategy layered on top of the previous ones. By the end of the course, students have not only learned 8 new strategies, but have also learned how to integrate all of these in a fluid and strategic approach to reading.</a:t>
            </a:r>
            <a:endParaRPr lang="en-US" dirty="0"/>
          </a:p>
        </p:txBody>
      </p:sp>
      <p:sp>
        <p:nvSpPr>
          <p:cNvPr id="4" name="Slide Number Placeholder 3"/>
          <p:cNvSpPr>
            <a:spLocks noGrp="1"/>
          </p:cNvSpPr>
          <p:nvPr>
            <p:ph type="sldNum" sz="quarter" idx="10"/>
          </p:nvPr>
        </p:nvSpPr>
        <p:spPr/>
        <p:txBody>
          <a:bodyPr/>
          <a:lstStyle/>
          <a:p>
            <a:fld id="{C8C683A8-640D-7C42-8938-F75E4A71117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miter lim="800000"/>
            <a:headEnd/>
            <a:tailEnd/>
          </a:ln>
        </p:spPr>
        <p:txBody>
          <a:bodyPr/>
          <a:lstStyle/>
          <a:p>
            <a:fld id="{FEFB9190-BD99-F641-91DD-C8C613B80677}" type="slidenum">
              <a:rPr lang="en-US"/>
              <a:pPr/>
              <a:t>5</a:t>
            </a:fld>
            <a:endParaRPr lang="en-US" dirty="0"/>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dirty="0">
                <a:latin typeface="Arial" pitchFamily="-108" charset="0"/>
                <a:ea typeface="ＭＳ Ｐゴシック" pitchFamily="-108" charset="-128"/>
                <a:cs typeface="ＭＳ Ｐゴシック" pitchFamily="-108" charset="-128"/>
              </a:rPr>
              <a:t>The core of Xtreme Reading includes</a:t>
            </a:r>
            <a:r>
              <a:rPr lang="en-US" baseline="0" dirty="0">
                <a:latin typeface="Arial" pitchFamily="-108" charset="0"/>
                <a:ea typeface="ＭＳ Ｐゴシック" pitchFamily="-108" charset="-128"/>
                <a:cs typeface="ＭＳ Ｐゴシック" pitchFamily="-108" charset="-128"/>
              </a:rPr>
              <a:t> word level strategies that help students decode, recognize words, build vocabulary, and read more fluently.  It also includes 3 powerful comprehension strategies.  In addition, the curriculum includes components that help teachers build a positive learning community based on high expectations.  </a:t>
            </a:r>
          </a:p>
          <a:p>
            <a:r>
              <a:rPr lang="en-US" baseline="0" dirty="0">
                <a:latin typeface="Arial" pitchFamily="-108" charset="0"/>
                <a:ea typeface="ＭＳ Ｐゴシック" pitchFamily="-108" charset="-128"/>
                <a:cs typeface="ＭＳ Ｐゴシック" pitchFamily="-108" charset="-128"/>
              </a:rPr>
              <a:t>As students experience success in reading and in their academically challenging classes, they are more motivated to read and more motivated to learn.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1A62F42B-01F0-EC4C-92E3-79273BEAE364}" type="slidenum">
              <a:rPr lang="en-US"/>
              <a:pPr/>
              <a:t>6</a:t>
            </a:fld>
            <a:endParaRPr lang="en-US" dirty="0"/>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i="1" kern="1200" dirty="0">
                <a:solidFill>
                  <a:schemeClr val="tx1"/>
                </a:solidFill>
                <a:latin typeface="+mn-lt"/>
                <a:ea typeface="+mn-ea"/>
                <a:cs typeface="+mn-cs"/>
              </a:rPr>
              <a:t>Xtreme Reading</a:t>
            </a:r>
            <a:r>
              <a:rPr lang="en-US" sz="1200" kern="1200" dirty="0">
                <a:solidFill>
                  <a:schemeClr val="tx1"/>
                </a:solidFill>
                <a:latin typeface="+mn-lt"/>
                <a:ea typeface="+mn-ea"/>
                <a:cs typeface="+mn-cs"/>
              </a:rPr>
              <a:t> entails explicit instruction in each strategy.</a:t>
            </a:r>
            <a:r>
              <a:rPr lang="en-US" sz="1200" kern="1200" baseline="0" dirty="0">
                <a:solidFill>
                  <a:schemeClr val="tx1"/>
                </a:solidFill>
                <a:latin typeface="+mn-lt"/>
                <a:ea typeface="+mn-ea"/>
                <a:cs typeface="+mn-cs"/>
              </a:rPr>
              <a:t>  Teachers describe the strategy, model it for the students, practice the steps of the strategy verbally with students and then provide multiple practice activities with leveled reading passages.  Through it all teachers monitor students’ progress and provide </a:t>
            </a:r>
            <a:r>
              <a:rPr lang="en-US" sz="1200" kern="1200" dirty="0">
                <a:solidFill>
                  <a:schemeClr val="tx1"/>
                </a:solidFill>
                <a:latin typeface="+mn-lt"/>
                <a:ea typeface="+mn-ea"/>
                <a:cs typeface="+mn-cs"/>
              </a:rPr>
              <a:t>meaningful feedback. Students then practice</a:t>
            </a:r>
            <a:r>
              <a:rPr lang="en-US" sz="1200" kern="1200" baseline="0" dirty="0">
                <a:solidFill>
                  <a:schemeClr val="tx1"/>
                </a:solidFill>
                <a:latin typeface="+mn-lt"/>
                <a:ea typeface="+mn-ea"/>
                <a:cs typeface="+mn-cs"/>
              </a:rPr>
              <a:t> combining or integrating the new strategy with previous ones and </a:t>
            </a:r>
            <a:r>
              <a:rPr lang="en-US" sz="1200" kern="1200" dirty="0">
                <a:solidFill>
                  <a:schemeClr val="tx1"/>
                </a:solidFill>
                <a:latin typeface="+mn-lt"/>
                <a:ea typeface="+mn-ea"/>
                <a:cs typeface="+mn-cs"/>
              </a:rPr>
              <a:t>generalizing their new reading strategies in other school-related texts and passages.</a:t>
            </a:r>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Daily Schedules are provided for each strategy unit.  Daily schedules include a start-up activity, an advance organizer, strategy instruction and guided reading.  </a:t>
            </a:r>
          </a:p>
        </p:txBody>
      </p:sp>
      <p:sp>
        <p:nvSpPr>
          <p:cNvPr id="4" name="Slide Number Placeholder 3"/>
          <p:cNvSpPr>
            <a:spLocks noGrp="1"/>
          </p:cNvSpPr>
          <p:nvPr>
            <p:ph type="sldNum" sz="quarter" idx="10"/>
          </p:nvPr>
        </p:nvSpPr>
        <p:spPr/>
        <p:txBody>
          <a:bodyPr/>
          <a:lstStyle/>
          <a:p>
            <a:fld id="{C8C683A8-640D-7C42-8938-F75E4A71117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various components or working parts of Xtreme Reading are</a:t>
            </a:r>
            <a:r>
              <a:rPr lang="en-US" baseline="0" dirty="0"/>
              <a:t> specially designed to help students become strong readers within school and in other areas of their lives.</a:t>
            </a:r>
            <a:endParaRPr lang="en-US" dirty="0"/>
          </a:p>
        </p:txBody>
      </p:sp>
      <p:sp>
        <p:nvSpPr>
          <p:cNvPr id="4" name="Slide Number Placeholder 3"/>
          <p:cNvSpPr>
            <a:spLocks noGrp="1"/>
          </p:cNvSpPr>
          <p:nvPr>
            <p:ph type="sldNum" sz="quarter" idx="10"/>
          </p:nvPr>
        </p:nvSpPr>
        <p:spPr/>
        <p:txBody>
          <a:bodyPr/>
          <a:lstStyle/>
          <a:p>
            <a:fld id="{C8C683A8-640D-7C42-8938-F75E4A71117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take a peek at grade equivalency gains in one North Carolina school over a 3-year period.</a:t>
            </a:r>
          </a:p>
        </p:txBody>
      </p:sp>
      <p:sp>
        <p:nvSpPr>
          <p:cNvPr id="4" name="Slide Number Placeholder 3"/>
          <p:cNvSpPr>
            <a:spLocks noGrp="1"/>
          </p:cNvSpPr>
          <p:nvPr>
            <p:ph type="sldNum" sz="quarter" idx="10"/>
          </p:nvPr>
        </p:nvSpPr>
        <p:spPr/>
        <p:txBody>
          <a:bodyPr/>
          <a:lstStyle/>
          <a:p>
            <a:fld id="{C8C683A8-640D-7C42-8938-F75E4A71117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681BAD-E173-F94D-84F5-2551C3EAC547}" type="datetime1">
              <a:rPr lang="en-US" smtClean="0"/>
              <a:t>1/20/22</a:t>
            </a:fld>
            <a:endParaRPr lang="en-US"/>
          </a:p>
        </p:txBody>
      </p:sp>
      <p:sp>
        <p:nvSpPr>
          <p:cNvPr id="5" name="Footer Placeholder 4"/>
          <p:cNvSpPr>
            <a:spLocks noGrp="1"/>
          </p:cNvSpPr>
          <p:nvPr>
            <p:ph type="ftr" sz="quarter" idx="11"/>
          </p:nvPr>
        </p:nvSpPr>
        <p:spPr/>
        <p:txBody>
          <a:bodyPr/>
          <a:lstStyle/>
          <a:p>
            <a:r>
              <a:rPr lang="en-US"/>
              <a:t>www.sim.ku.edu</a:t>
            </a:r>
          </a:p>
        </p:txBody>
      </p:sp>
      <p:sp>
        <p:nvSpPr>
          <p:cNvPr id="6" name="Slide Number Placeholder 5"/>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FD33F-9CD7-6849-8509-4C44DC2987FB}" type="datetime1">
              <a:rPr lang="en-US" smtClean="0"/>
              <a:t>1/20/22</a:t>
            </a:fld>
            <a:endParaRPr lang="en-US"/>
          </a:p>
        </p:txBody>
      </p:sp>
      <p:sp>
        <p:nvSpPr>
          <p:cNvPr id="5" name="Footer Placeholder 4"/>
          <p:cNvSpPr>
            <a:spLocks noGrp="1"/>
          </p:cNvSpPr>
          <p:nvPr>
            <p:ph type="ftr" sz="quarter" idx="11"/>
          </p:nvPr>
        </p:nvSpPr>
        <p:spPr/>
        <p:txBody>
          <a:bodyPr/>
          <a:lstStyle/>
          <a:p>
            <a:r>
              <a:rPr lang="en-US"/>
              <a:t>www.sim.ku.edu</a:t>
            </a:r>
          </a:p>
        </p:txBody>
      </p:sp>
      <p:sp>
        <p:nvSpPr>
          <p:cNvPr id="6" name="Slide Number Placeholder 5"/>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5E3DF-C6BF-244E-BBB0-C340C855C2C3}" type="datetime1">
              <a:rPr lang="en-US" smtClean="0"/>
              <a:t>1/20/22</a:t>
            </a:fld>
            <a:endParaRPr lang="en-US"/>
          </a:p>
        </p:txBody>
      </p:sp>
      <p:sp>
        <p:nvSpPr>
          <p:cNvPr id="5" name="Footer Placeholder 4"/>
          <p:cNvSpPr>
            <a:spLocks noGrp="1"/>
          </p:cNvSpPr>
          <p:nvPr>
            <p:ph type="ftr" sz="quarter" idx="11"/>
          </p:nvPr>
        </p:nvSpPr>
        <p:spPr/>
        <p:txBody>
          <a:bodyPr/>
          <a:lstStyle/>
          <a:p>
            <a:r>
              <a:rPr lang="en-US"/>
              <a:t>www.sim.ku.edu</a:t>
            </a:r>
          </a:p>
        </p:txBody>
      </p:sp>
      <p:sp>
        <p:nvSpPr>
          <p:cNvPr id="6" name="Slide Number Placeholder 5"/>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ECB773-56E8-3B4E-A752-9E0669446621}" type="datetime1">
              <a:rPr lang="en-US" smtClean="0"/>
              <a:t>1/20/22</a:t>
            </a:fld>
            <a:endParaRPr lang="en-US"/>
          </a:p>
        </p:txBody>
      </p:sp>
      <p:sp>
        <p:nvSpPr>
          <p:cNvPr id="5" name="Footer Placeholder 4"/>
          <p:cNvSpPr>
            <a:spLocks noGrp="1"/>
          </p:cNvSpPr>
          <p:nvPr>
            <p:ph type="ftr" sz="quarter" idx="11"/>
          </p:nvPr>
        </p:nvSpPr>
        <p:spPr/>
        <p:txBody>
          <a:bodyPr/>
          <a:lstStyle/>
          <a:p>
            <a:r>
              <a:rPr lang="en-US"/>
              <a:t>www.sim.ku.edu</a:t>
            </a:r>
          </a:p>
        </p:txBody>
      </p:sp>
      <p:sp>
        <p:nvSpPr>
          <p:cNvPr id="6" name="Slide Number Placeholder 5"/>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0CE9A-7BC4-AB41-B6C1-6320A51545D4}" type="datetime1">
              <a:rPr lang="en-US" smtClean="0"/>
              <a:t>1/20/22</a:t>
            </a:fld>
            <a:endParaRPr lang="en-US"/>
          </a:p>
        </p:txBody>
      </p:sp>
      <p:sp>
        <p:nvSpPr>
          <p:cNvPr id="5" name="Footer Placeholder 4"/>
          <p:cNvSpPr>
            <a:spLocks noGrp="1"/>
          </p:cNvSpPr>
          <p:nvPr>
            <p:ph type="ftr" sz="quarter" idx="11"/>
          </p:nvPr>
        </p:nvSpPr>
        <p:spPr/>
        <p:txBody>
          <a:bodyPr/>
          <a:lstStyle/>
          <a:p>
            <a:r>
              <a:rPr lang="en-US"/>
              <a:t>www.sim.ku.edu</a:t>
            </a:r>
          </a:p>
        </p:txBody>
      </p:sp>
      <p:sp>
        <p:nvSpPr>
          <p:cNvPr id="6" name="Slide Number Placeholder 5"/>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AEF7F2-97CA-9141-9A1E-23774735DC55}" type="datetime1">
              <a:rPr lang="en-US" smtClean="0"/>
              <a:t>1/20/22</a:t>
            </a:fld>
            <a:endParaRPr lang="en-US"/>
          </a:p>
        </p:txBody>
      </p:sp>
      <p:sp>
        <p:nvSpPr>
          <p:cNvPr id="6" name="Footer Placeholder 5"/>
          <p:cNvSpPr>
            <a:spLocks noGrp="1"/>
          </p:cNvSpPr>
          <p:nvPr>
            <p:ph type="ftr" sz="quarter" idx="11"/>
          </p:nvPr>
        </p:nvSpPr>
        <p:spPr/>
        <p:txBody>
          <a:bodyPr/>
          <a:lstStyle/>
          <a:p>
            <a:r>
              <a:rPr lang="en-US"/>
              <a:t>www.sim.ku.edu</a:t>
            </a:r>
          </a:p>
        </p:txBody>
      </p:sp>
      <p:sp>
        <p:nvSpPr>
          <p:cNvPr id="7" name="Slide Number Placeholder 6"/>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FE205F-E79E-E34C-8468-9DBDC4BA8745}" type="datetime1">
              <a:rPr lang="en-US" smtClean="0"/>
              <a:t>1/20/22</a:t>
            </a:fld>
            <a:endParaRPr lang="en-US"/>
          </a:p>
        </p:txBody>
      </p:sp>
      <p:sp>
        <p:nvSpPr>
          <p:cNvPr id="8" name="Footer Placeholder 7"/>
          <p:cNvSpPr>
            <a:spLocks noGrp="1"/>
          </p:cNvSpPr>
          <p:nvPr>
            <p:ph type="ftr" sz="quarter" idx="11"/>
          </p:nvPr>
        </p:nvSpPr>
        <p:spPr/>
        <p:txBody>
          <a:bodyPr/>
          <a:lstStyle/>
          <a:p>
            <a:r>
              <a:rPr lang="en-US"/>
              <a:t>www.sim.ku.edu</a:t>
            </a:r>
          </a:p>
        </p:txBody>
      </p:sp>
      <p:sp>
        <p:nvSpPr>
          <p:cNvPr id="9" name="Slide Number Placeholder 8"/>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6F926F-1106-334D-A0BE-6090C9DC4029}" type="datetime1">
              <a:rPr lang="en-US" smtClean="0"/>
              <a:t>1/20/22</a:t>
            </a:fld>
            <a:endParaRPr lang="en-US"/>
          </a:p>
        </p:txBody>
      </p:sp>
      <p:sp>
        <p:nvSpPr>
          <p:cNvPr id="4" name="Footer Placeholder 3"/>
          <p:cNvSpPr>
            <a:spLocks noGrp="1"/>
          </p:cNvSpPr>
          <p:nvPr>
            <p:ph type="ftr" sz="quarter" idx="11"/>
          </p:nvPr>
        </p:nvSpPr>
        <p:spPr/>
        <p:txBody>
          <a:bodyPr/>
          <a:lstStyle/>
          <a:p>
            <a:r>
              <a:rPr lang="en-US"/>
              <a:t>www.sim.ku.edu</a:t>
            </a:r>
          </a:p>
        </p:txBody>
      </p:sp>
      <p:sp>
        <p:nvSpPr>
          <p:cNvPr id="5" name="Slide Number Placeholder 4"/>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137ED-2C6B-734D-886C-16130213B9BA}" type="datetime1">
              <a:rPr lang="en-US" smtClean="0"/>
              <a:t>1/20/22</a:t>
            </a:fld>
            <a:endParaRPr lang="en-US"/>
          </a:p>
        </p:txBody>
      </p:sp>
      <p:sp>
        <p:nvSpPr>
          <p:cNvPr id="3" name="Footer Placeholder 2"/>
          <p:cNvSpPr>
            <a:spLocks noGrp="1"/>
          </p:cNvSpPr>
          <p:nvPr>
            <p:ph type="ftr" sz="quarter" idx="11"/>
          </p:nvPr>
        </p:nvSpPr>
        <p:spPr/>
        <p:txBody>
          <a:bodyPr/>
          <a:lstStyle/>
          <a:p>
            <a:r>
              <a:rPr lang="en-US"/>
              <a:t>www.sim.ku.edu</a:t>
            </a:r>
          </a:p>
        </p:txBody>
      </p:sp>
      <p:sp>
        <p:nvSpPr>
          <p:cNvPr id="4" name="Slide Number Placeholder 3"/>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554FF0-9BE1-0846-85B5-CF4D0945E736}" type="datetime1">
              <a:rPr lang="en-US" smtClean="0"/>
              <a:t>1/20/22</a:t>
            </a:fld>
            <a:endParaRPr lang="en-US"/>
          </a:p>
        </p:txBody>
      </p:sp>
      <p:sp>
        <p:nvSpPr>
          <p:cNvPr id="6" name="Footer Placeholder 5"/>
          <p:cNvSpPr>
            <a:spLocks noGrp="1"/>
          </p:cNvSpPr>
          <p:nvPr>
            <p:ph type="ftr" sz="quarter" idx="11"/>
          </p:nvPr>
        </p:nvSpPr>
        <p:spPr/>
        <p:txBody>
          <a:bodyPr/>
          <a:lstStyle/>
          <a:p>
            <a:r>
              <a:rPr lang="en-US"/>
              <a:t>www.sim.ku.edu</a:t>
            </a:r>
          </a:p>
        </p:txBody>
      </p:sp>
      <p:sp>
        <p:nvSpPr>
          <p:cNvPr id="7" name="Slide Number Placeholder 6"/>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E8FF29-8383-9E44-A9D3-C6DE7A3E6D82}" type="datetime1">
              <a:rPr lang="en-US" smtClean="0"/>
              <a:t>1/20/22</a:t>
            </a:fld>
            <a:endParaRPr lang="en-US"/>
          </a:p>
        </p:txBody>
      </p:sp>
      <p:sp>
        <p:nvSpPr>
          <p:cNvPr id="6" name="Footer Placeholder 5"/>
          <p:cNvSpPr>
            <a:spLocks noGrp="1"/>
          </p:cNvSpPr>
          <p:nvPr>
            <p:ph type="ftr" sz="quarter" idx="11"/>
          </p:nvPr>
        </p:nvSpPr>
        <p:spPr/>
        <p:txBody>
          <a:bodyPr/>
          <a:lstStyle/>
          <a:p>
            <a:r>
              <a:rPr lang="en-US"/>
              <a:t>www.sim.ku.edu</a:t>
            </a:r>
          </a:p>
        </p:txBody>
      </p:sp>
      <p:sp>
        <p:nvSpPr>
          <p:cNvPr id="7" name="Slide Number Placeholder 6"/>
          <p:cNvSpPr>
            <a:spLocks noGrp="1"/>
          </p:cNvSpPr>
          <p:nvPr>
            <p:ph type="sldNum" sz="quarter" idx="12"/>
          </p:nvPr>
        </p:nvSpPr>
        <p:spPr/>
        <p:txBody>
          <a:bodyPr/>
          <a:lstStyle/>
          <a:p>
            <a:fld id="{1778B62A-4138-5740-9115-27F5B8CEF8F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E01DB-57D6-5745-AA6B-0BB12BC3663E}" type="datetime1">
              <a:rPr lang="en-US" smtClean="0"/>
              <a:t>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www.sim.ku.edu</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8B62A-4138-5740-9115-27F5B8CEF8F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hyperlink" Target="http://www.evidenceforessa.org"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mailto:simpd@ku.ed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treme Reading Logo"/>
          <p:cNvPicPr/>
          <p:nvPr/>
        </p:nvPicPr>
        <p:blipFill>
          <a:blip r:embed="rId6"/>
          <a:srcRect/>
          <a:stretch>
            <a:fillRect/>
          </a:stretch>
        </p:blipFill>
        <p:spPr bwMode="auto">
          <a:xfrm>
            <a:off x="1567970" y="881529"/>
            <a:ext cx="5887677" cy="1583764"/>
          </a:xfrm>
          <a:prstGeom prst="rect">
            <a:avLst/>
          </a:prstGeom>
          <a:noFill/>
          <a:ln w="9525">
            <a:noFill/>
            <a:miter lim="800000"/>
            <a:headEnd/>
            <a:tailEnd/>
          </a:ln>
        </p:spPr>
      </p:pic>
      <p:pic>
        <p:nvPicPr>
          <p:cNvPr id="6" name="Picture 5" descr="Teen readers"/>
          <p:cNvPicPr/>
          <p:nvPr/>
        </p:nvPicPr>
        <p:blipFill>
          <a:blip r:embed="rId7"/>
          <a:stretch>
            <a:fillRect/>
          </a:stretch>
        </p:blipFill>
        <p:spPr>
          <a:xfrm>
            <a:off x="1567970" y="2465293"/>
            <a:ext cx="5887677" cy="3048000"/>
          </a:xfrm>
          <a:prstGeom prst="rect">
            <a:avLst/>
          </a:prstGeom>
        </p:spPr>
      </p:pic>
      <p:sp>
        <p:nvSpPr>
          <p:cNvPr id="8" name="Footer Placeholder 7"/>
          <p:cNvSpPr>
            <a:spLocks noGrp="1"/>
          </p:cNvSpPr>
          <p:nvPr>
            <p:ph type="ftr" sz="quarter" idx="11"/>
          </p:nvPr>
        </p:nvSpPr>
        <p:spPr>
          <a:xfrm>
            <a:off x="3124199" y="6189991"/>
            <a:ext cx="3486933" cy="332720"/>
          </a:xfrm>
        </p:spPr>
        <p:txBody>
          <a:bodyPr/>
          <a:lstStyle/>
          <a:p>
            <a:r>
              <a:rPr lang="en-US" sz="1600"/>
              <a:t>www.sim.ku.edu</a:t>
            </a:r>
            <a:endParaRPr lang="en-US" sz="1600" dirty="0"/>
          </a:p>
        </p:txBody>
      </p:sp>
      <p:sp>
        <p:nvSpPr>
          <p:cNvPr id="7" name="TextBox 6"/>
          <p:cNvSpPr txBox="1"/>
          <p:nvPr/>
        </p:nvSpPr>
        <p:spPr>
          <a:xfrm rot="19611928">
            <a:off x="281377" y="2779662"/>
            <a:ext cx="2044700" cy="369332"/>
          </a:xfrm>
          <a:prstGeom prst="rect">
            <a:avLst/>
          </a:prstGeom>
          <a:noFill/>
        </p:spPr>
        <p:txBody>
          <a:bodyPr wrap="square" rtlCol="0">
            <a:spAutoFit/>
          </a:bodyPr>
          <a:lstStyle/>
          <a:p>
            <a:r>
              <a:rPr lang="en-US" i="1"/>
              <a:t>Habits of learning</a:t>
            </a:r>
          </a:p>
        </p:txBody>
      </p:sp>
      <p:sp>
        <p:nvSpPr>
          <p:cNvPr id="9" name="TextBox 8"/>
          <p:cNvSpPr txBox="1"/>
          <p:nvPr/>
        </p:nvSpPr>
        <p:spPr>
          <a:xfrm>
            <a:off x="3165607" y="2310387"/>
            <a:ext cx="2044700" cy="369332"/>
          </a:xfrm>
          <a:prstGeom prst="rect">
            <a:avLst/>
          </a:prstGeom>
          <a:noFill/>
        </p:spPr>
        <p:txBody>
          <a:bodyPr wrap="square" rtlCol="0">
            <a:spAutoFit/>
          </a:bodyPr>
          <a:lstStyle/>
          <a:p>
            <a:pPr algn="ctr"/>
            <a:r>
              <a:rPr lang="en-US" i="1"/>
              <a:t>Strategies</a:t>
            </a:r>
            <a:endParaRPr lang="en-US" i="1" dirty="0"/>
          </a:p>
        </p:txBody>
      </p:sp>
      <p:sp>
        <p:nvSpPr>
          <p:cNvPr id="10" name="TextBox 9"/>
          <p:cNvSpPr txBox="1"/>
          <p:nvPr/>
        </p:nvSpPr>
        <p:spPr>
          <a:xfrm rot="1391068">
            <a:off x="6670641" y="2435533"/>
            <a:ext cx="2044700" cy="369332"/>
          </a:xfrm>
          <a:prstGeom prst="rect">
            <a:avLst/>
          </a:prstGeom>
          <a:noFill/>
        </p:spPr>
        <p:txBody>
          <a:bodyPr wrap="square" rtlCol="0">
            <a:spAutoFit/>
          </a:bodyPr>
          <a:lstStyle/>
          <a:p>
            <a:pPr algn="ctr"/>
            <a:r>
              <a:rPr lang="en-US" i="1" dirty="0"/>
              <a:t>Knowledge</a:t>
            </a:r>
          </a:p>
        </p:txBody>
      </p:sp>
      <p:pic>
        <p:nvPicPr>
          <p:cNvPr id="11" name="Sound 10" descr="sound link graphic, click to play&#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
        <p:nvSpPr>
          <p:cNvPr id="2" name="Title 1">
            <a:extLst>
              <a:ext uri="{FF2B5EF4-FFF2-40B4-BE49-F238E27FC236}">
                <a16:creationId xmlns:a16="http://schemas.microsoft.com/office/drawing/2014/main" id="{221C4CE4-A97F-EC4D-BEA2-590EB2F0AB62}"/>
              </a:ext>
            </a:extLst>
          </p:cNvPr>
          <p:cNvSpPr>
            <a:spLocks noGrp="1"/>
          </p:cNvSpPr>
          <p:nvPr>
            <p:ph type="title"/>
          </p:nvPr>
        </p:nvSpPr>
        <p:spPr/>
        <p:txBody>
          <a:bodyPr>
            <a:normAutofit/>
          </a:bodyPr>
          <a:lstStyle/>
          <a:p>
            <a:r>
              <a:rPr lang="en-US" sz="1000" dirty="0">
                <a:solidFill>
                  <a:schemeClr val="bg1"/>
                </a:solidFill>
                <a:latin typeface="Century" panose="02040604050505020304" pitchFamily="18" charset="0"/>
              </a:rPr>
              <a:t>Xtreme Reading</a:t>
            </a:r>
          </a:p>
        </p:txBody>
      </p:sp>
    </p:spTree>
    <p:custDataLst>
      <p:tags r:id="rId1"/>
    </p:custDataLst>
  </p:cSld>
  <p:clrMapOvr>
    <a:masterClrMapping/>
  </p:clrMapOvr>
  <p:transition advTm="269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3 Years of Grade Equivalent Gain Scores in One District&#13;&#10; on the TOSCRF&#13;&#10;"/>
          <p:cNvGraphicFramePr/>
          <p:nvPr>
            <p:extLst>
              <p:ext uri="{D42A27DB-BD31-4B8C-83A1-F6EECF244321}">
                <p14:modId xmlns:p14="http://schemas.microsoft.com/office/powerpoint/2010/main" val="2167893435"/>
              </p:ext>
            </p:extLst>
          </p:nvPr>
        </p:nvGraphicFramePr>
        <p:xfrm>
          <a:off x="776941" y="1417638"/>
          <a:ext cx="7909859" cy="5141538"/>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911412" y="336653"/>
            <a:ext cx="7399588" cy="1138773"/>
          </a:xfrm>
          <a:prstGeom prst="rect">
            <a:avLst/>
          </a:prstGeom>
          <a:noFill/>
        </p:spPr>
        <p:txBody>
          <a:bodyPr wrap="none" rtlCol="0">
            <a:spAutoFit/>
          </a:bodyPr>
          <a:lstStyle/>
          <a:p>
            <a:pPr algn="ctr"/>
            <a:r>
              <a:rPr lang="en-US" sz="2500" b="1" dirty="0"/>
              <a:t>3 Years of Grade Equivalent Gain Scores in One District</a:t>
            </a:r>
          </a:p>
          <a:p>
            <a:pPr algn="ctr"/>
            <a:r>
              <a:rPr lang="en-US" sz="2500" b="1" dirty="0"/>
              <a:t> on the </a:t>
            </a:r>
            <a:r>
              <a:rPr lang="en-US" sz="2500" b="1" dirty="0">
                <a:solidFill>
                  <a:srgbClr val="3366FF"/>
                </a:solidFill>
              </a:rPr>
              <a:t>TOSCRF</a:t>
            </a:r>
          </a:p>
          <a:p>
            <a:pPr algn="ctr"/>
            <a:endParaRPr lang="en-US" dirty="0"/>
          </a:p>
        </p:txBody>
      </p:sp>
      <p:pic>
        <p:nvPicPr>
          <p:cNvPr id="5" name="Sound 4"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6" name="Footer Placeholder 5"/>
          <p:cNvSpPr>
            <a:spLocks noGrp="1"/>
          </p:cNvSpPr>
          <p:nvPr>
            <p:ph type="ftr" sz="quarter" idx="11"/>
          </p:nvPr>
        </p:nvSpPr>
        <p:spPr/>
        <p:txBody>
          <a:bodyPr/>
          <a:lstStyle/>
          <a:p>
            <a:r>
              <a:rPr lang="en-US"/>
              <a:t>www.sim.ku.edu</a:t>
            </a:r>
          </a:p>
        </p:txBody>
      </p:sp>
      <p:sp>
        <p:nvSpPr>
          <p:cNvPr id="2" name="Title 1">
            <a:extLst>
              <a:ext uri="{FF2B5EF4-FFF2-40B4-BE49-F238E27FC236}">
                <a16:creationId xmlns:a16="http://schemas.microsoft.com/office/drawing/2014/main" id="{C790A02C-8374-7744-8897-F5A77956548C}"/>
              </a:ext>
            </a:extLst>
          </p:cNvPr>
          <p:cNvSpPr>
            <a:spLocks noGrp="1"/>
          </p:cNvSpPr>
          <p:nvPr>
            <p:ph type="title"/>
          </p:nvPr>
        </p:nvSpPr>
        <p:spPr>
          <a:xfrm>
            <a:off x="457200" y="6149975"/>
            <a:ext cx="8229600" cy="1143000"/>
          </a:xfrm>
        </p:spPr>
        <p:txBody>
          <a:bodyPr>
            <a:normAutofit/>
          </a:bodyPr>
          <a:lstStyle/>
          <a:p>
            <a:r>
              <a:rPr lang="en-US" sz="1000" dirty="0">
                <a:solidFill>
                  <a:schemeClr val="bg1"/>
                </a:solidFill>
              </a:rPr>
              <a:t>Slide #10: Bar Graph TOSCRF</a:t>
            </a:r>
          </a:p>
        </p:txBody>
      </p:sp>
    </p:spTree>
  </p:cSld>
  <p:clrMapOvr>
    <a:masterClrMapping/>
  </p:clrMapOvr>
  <p:transition advTm="1324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3 Years of Grade Equivalent Gain Scores in One District&#13;&#10; on the GRADE&#13;&#10;"/>
          <p:cNvGraphicFramePr/>
          <p:nvPr>
            <p:extLst>
              <p:ext uri="{D42A27DB-BD31-4B8C-83A1-F6EECF244321}">
                <p14:modId xmlns:p14="http://schemas.microsoft.com/office/powerpoint/2010/main" val="3475494084"/>
              </p:ext>
            </p:extLst>
          </p:nvPr>
        </p:nvGraphicFramePr>
        <p:xfrm>
          <a:off x="612587" y="1255058"/>
          <a:ext cx="7933765" cy="5408707"/>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911412" y="336653"/>
            <a:ext cx="7399588" cy="1138773"/>
          </a:xfrm>
          <a:prstGeom prst="rect">
            <a:avLst/>
          </a:prstGeom>
          <a:noFill/>
        </p:spPr>
        <p:txBody>
          <a:bodyPr wrap="none" rtlCol="0">
            <a:spAutoFit/>
          </a:bodyPr>
          <a:lstStyle/>
          <a:p>
            <a:pPr algn="ctr"/>
            <a:r>
              <a:rPr lang="en-US" sz="2500" b="1" dirty="0"/>
              <a:t>3 Years of Grade Equivalent Gain Scores in One District</a:t>
            </a:r>
          </a:p>
          <a:p>
            <a:pPr algn="ctr"/>
            <a:r>
              <a:rPr lang="en-US" sz="2500" b="1" dirty="0"/>
              <a:t> on the </a:t>
            </a:r>
            <a:r>
              <a:rPr lang="en-US" sz="2500" b="1" dirty="0">
                <a:solidFill>
                  <a:srgbClr val="FF0000"/>
                </a:solidFill>
              </a:rPr>
              <a:t>GRADE</a:t>
            </a:r>
          </a:p>
          <a:p>
            <a:pPr algn="ctr"/>
            <a:endParaRPr lang="en-US" dirty="0"/>
          </a:p>
        </p:txBody>
      </p:sp>
      <p:pic>
        <p:nvPicPr>
          <p:cNvPr id="5" name="Sound 4"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6" name="Footer Placeholder 5"/>
          <p:cNvSpPr>
            <a:spLocks noGrp="1"/>
          </p:cNvSpPr>
          <p:nvPr>
            <p:ph type="ftr" sz="quarter" idx="11"/>
          </p:nvPr>
        </p:nvSpPr>
        <p:spPr/>
        <p:txBody>
          <a:bodyPr/>
          <a:lstStyle/>
          <a:p>
            <a:r>
              <a:rPr lang="en-US"/>
              <a:t>www.sim.ku.edu</a:t>
            </a:r>
          </a:p>
        </p:txBody>
      </p:sp>
      <p:sp>
        <p:nvSpPr>
          <p:cNvPr id="2" name="Title 1">
            <a:extLst>
              <a:ext uri="{FF2B5EF4-FFF2-40B4-BE49-F238E27FC236}">
                <a16:creationId xmlns:a16="http://schemas.microsoft.com/office/drawing/2014/main" id="{E5814F71-8930-B942-B256-EDDE704BB766}"/>
              </a:ext>
            </a:extLst>
          </p:cNvPr>
          <p:cNvSpPr>
            <a:spLocks noGrp="1"/>
          </p:cNvSpPr>
          <p:nvPr>
            <p:ph type="title"/>
          </p:nvPr>
        </p:nvSpPr>
        <p:spPr>
          <a:xfrm>
            <a:off x="496406" y="6149975"/>
            <a:ext cx="8229600" cy="1143000"/>
          </a:xfrm>
        </p:spPr>
        <p:txBody>
          <a:bodyPr>
            <a:normAutofit/>
          </a:bodyPr>
          <a:lstStyle/>
          <a:p>
            <a:r>
              <a:rPr lang="en-US" sz="1000" kern="1200" dirty="0">
                <a:solidFill>
                  <a:schemeClr val="bg1"/>
                </a:solidFill>
                <a:effectLst/>
                <a:latin typeface="+mj-lt"/>
                <a:ea typeface="+mj-ea"/>
                <a:cs typeface="+mj-cs"/>
              </a:rPr>
              <a:t>Slide #11: Bar Graph GRADE</a:t>
            </a:r>
            <a:r>
              <a:rPr lang="en-US" sz="1000" dirty="0">
                <a:solidFill>
                  <a:schemeClr val="bg1"/>
                </a:solidFill>
              </a:rPr>
              <a:t> </a:t>
            </a:r>
          </a:p>
        </p:txBody>
      </p:sp>
    </p:spTree>
  </p:cSld>
  <p:clrMapOvr>
    <a:masterClrMapping/>
  </p:clrMapOvr>
  <mc:AlternateContent xmlns:mc="http://schemas.openxmlformats.org/markup-compatibility/2006" xmlns:p14="http://schemas.microsoft.com/office/powerpoint/2010/main">
    <mc:Choice Requires="p14">
      <p:transition spd="slow" p14:dur="2000" advTm="34154"/>
    </mc:Choice>
    <mc:Fallback xmlns="">
      <p:transition spd="slow" advTm="3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3880" y="541544"/>
            <a:ext cx="3652814" cy="2477601"/>
          </a:xfrm>
          <a:prstGeom prst="rect">
            <a:avLst/>
          </a:prstGeom>
        </p:spPr>
        <p:txBody>
          <a:bodyPr wrap="square">
            <a:spAutoFit/>
          </a:bodyPr>
          <a:lstStyle/>
          <a:p>
            <a:pPr algn="ctr"/>
            <a:r>
              <a:rPr lang="en-US" sz="3300" b="1" dirty="0">
                <a:solidFill>
                  <a:srgbClr val="FF0000"/>
                </a:solidFill>
              </a:rPr>
              <a:t>Information on the Striving Readers Initiative</a:t>
            </a:r>
          </a:p>
          <a:p>
            <a:pPr algn="ctr"/>
            <a:r>
              <a:rPr lang="en-US" sz="2800" dirty="0"/>
              <a:t>http://www.ies.ed.gov/ncee/pubs/20164001</a:t>
            </a:r>
          </a:p>
        </p:txBody>
      </p:sp>
      <p:pic>
        <p:nvPicPr>
          <p:cNvPr id="4" name="Picture 3" descr="Report Cover Photo: Summary of Research generated by Striving Readers on the effectiveness of interventions for struggling readers"/>
          <p:cNvPicPr>
            <a:picLocks noChangeAspect="1"/>
          </p:cNvPicPr>
          <p:nvPr/>
        </p:nvPicPr>
        <p:blipFill>
          <a:blip r:embed="rId5"/>
          <a:stretch>
            <a:fillRect/>
          </a:stretch>
        </p:blipFill>
        <p:spPr>
          <a:xfrm>
            <a:off x="4762500" y="0"/>
            <a:ext cx="4381500" cy="6299200"/>
          </a:xfrm>
          <a:prstGeom prst="rect">
            <a:avLst/>
          </a:prstGeom>
        </p:spPr>
      </p:pic>
      <p:pic>
        <p:nvPicPr>
          <p:cNvPr id="5" name="Sound 4"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6045200"/>
            <a:ext cx="812800" cy="812800"/>
          </a:xfrm>
          <a:prstGeom prst="rect">
            <a:avLst/>
          </a:prstGeom>
        </p:spPr>
      </p:pic>
      <p:sp>
        <p:nvSpPr>
          <p:cNvPr id="6" name="Footer Placeholder 5"/>
          <p:cNvSpPr>
            <a:spLocks noGrp="1"/>
          </p:cNvSpPr>
          <p:nvPr>
            <p:ph type="ftr" sz="quarter" idx="11"/>
          </p:nvPr>
        </p:nvSpPr>
        <p:spPr/>
        <p:txBody>
          <a:bodyPr/>
          <a:lstStyle/>
          <a:p>
            <a:r>
              <a:rPr lang="en-US"/>
              <a:t>www.sim.ku.edu</a:t>
            </a:r>
          </a:p>
        </p:txBody>
      </p:sp>
      <p:sp>
        <p:nvSpPr>
          <p:cNvPr id="2" name="Title 1">
            <a:extLst>
              <a:ext uri="{FF2B5EF4-FFF2-40B4-BE49-F238E27FC236}">
                <a16:creationId xmlns:a16="http://schemas.microsoft.com/office/drawing/2014/main" id="{295605B2-256D-DE43-B2BA-A56CC1331AC8}"/>
              </a:ext>
            </a:extLst>
          </p:cNvPr>
          <p:cNvSpPr>
            <a:spLocks noGrp="1"/>
          </p:cNvSpPr>
          <p:nvPr>
            <p:ph type="title"/>
          </p:nvPr>
        </p:nvSpPr>
        <p:spPr>
          <a:xfrm>
            <a:off x="-896112" y="4787900"/>
            <a:ext cx="8229600" cy="1143000"/>
          </a:xfrm>
        </p:spPr>
        <p:txBody>
          <a:bodyPr>
            <a:normAutofit/>
          </a:bodyPr>
          <a:lstStyle/>
          <a:p>
            <a:r>
              <a:rPr lang="en-US" sz="1000" dirty="0">
                <a:solidFill>
                  <a:schemeClr val="bg1"/>
                </a:solidFill>
              </a:rPr>
              <a:t>Slide </a:t>
            </a:r>
            <a:r>
              <a:rPr lang="en-US" sz="1000" kern="1200" dirty="0">
                <a:solidFill>
                  <a:schemeClr val="bg1"/>
                </a:solidFill>
                <a:effectLst/>
              </a:rPr>
              <a:t> #12: Striving</a:t>
            </a:r>
            <a:r>
              <a:rPr lang="en-US" sz="1000" kern="1200" baseline="0" dirty="0">
                <a:solidFill>
                  <a:schemeClr val="bg1"/>
                </a:solidFill>
                <a:effectLst/>
              </a:rPr>
              <a:t> Readers Initiative</a:t>
            </a:r>
            <a:endParaRPr lang="en-US" sz="1000" dirty="0">
              <a:solidFill>
                <a:schemeClr val="bg1"/>
              </a:solidFill>
            </a:endParaRPr>
          </a:p>
        </p:txBody>
      </p:sp>
    </p:spTree>
  </p:cSld>
  <p:clrMapOvr>
    <a:masterClrMapping/>
  </p:clrMapOvr>
  <p:transition advTm="25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327"/>
            <a:ext cx="8229600" cy="1143000"/>
          </a:xfrm>
        </p:spPr>
        <p:txBody>
          <a:bodyPr>
            <a:noAutofit/>
          </a:bodyPr>
          <a:lstStyle/>
          <a:p>
            <a:r>
              <a:rPr lang="en-US" sz="3100" b="1" dirty="0">
                <a:solidFill>
                  <a:srgbClr val="FF0000"/>
                </a:solidFill>
              </a:rPr>
              <a:t>Information on</a:t>
            </a:r>
            <a:br>
              <a:rPr lang="en-US" sz="3100" b="1" dirty="0">
                <a:solidFill>
                  <a:srgbClr val="FF0000"/>
                </a:solidFill>
              </a:rPr>
            </a:br>
            <a:r>
              <a:rPr lang="en-US" sz="3100" b="1" dirty="0">
                <a:solidFill>
                  <a:srgbClr val="FF0000"/>
                </a:solidFill>
              </a:rPr>
              <a:t>Evidence-based reading programs for</a:t>
            </a:r>
            <a:br>
              <a:rPr lang="en-US" sz="3100" b="1" dirty="0">
                <a:solidFill>
                  <a:srgbClr val="FF0000"/>
                </a:solidFill>
              </a:rPr>
            </a:br>
            <a:r>
              <a:rPr lang="en-US" sz="3100" b="1" dirty="0">
                <a:solidFill>
                  <a:srgbClr val="FF0000"/>
                </a:solidFill>
              </a:rPr>
              <a:t>Middle and High Schools</a:t>
            </a:r>
            <a:br>
              <a:rPr lang="en-US" sz="3100" b="1" dirty="0">
                <a:solidFill>
                  <a:srgbClr val="FF0000"/>
                </a:solidFill>
              </a:rPr>
            </a:br>
            <a:r>
              <a:rPr lang="en-US" sz="3100" dirty="0">
                <a:hlinkClick r:id="rId5"/>
              </a:rPr>
              <a:t>http://www.evidenceforessa.org</a:t>
            </a:r>
            <a:br>
              <a:rPr lang="en-US" sz="3100" dirty="0"/>
            </a:br>
            <a:endParaRPr lang="en-US" sz="3100" dirty="0"/>
          </a:p>
        </p:txBody>
      </p:sp>
      <p:pic>
        <p:nvPicPr>
          <p:cNvPr id="3" name="Picture 2" descr="Smiling Kids photo"/>
          <p:cNvPicPr>
            <a:picLocks noChangeAspect="1"/>
          </p:cNvPicPr>
          <p:nvPr/>
        </p:nvPicPr>
        <p:blipFill>
          <a:blip r:embed="rId6"/>
          <a:stretch>
            <a:fillRect/>
          </a:stretch>
        </p:blipFill>
        <p:spPr>
          <a:xfrm>
            <a:off x="0" y="2413211"/>
            <a:ext cx="9144000" cy="3973666"/>
          </a:xfrm>
          <a:prstGeom prst="rect">
            <a:avLst/>
          </a:prstGeom>
        </p:spPr>
      </p:pic>
      <p:pic>
        <p:nvPicPr>
          <p:cNvPr id="5" name="Sound 4"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6608" y="5574077"/>
            <a:ext cx="812800" cy="812800"/>
          </a:xfrm>
          <a:prstGeom prst="rect">
            <a:avLst/>
          </a:prstGeom>
        </p:spPr>
      </p:pic>
      <p:sp>
        <p:nvSpPr>
          <p:cNvPr id="6" name="Footer Placeholder 5"/>
          <p:cNvSpPr>
            <a:spLocks noGrp="1"/>
          </p:cNvSpPr>
          <p:nvPr>
            <p:ph type="ftr" sz="quarter" idx="11"/>
          </p:nvPr>
        </p:nvSpPr>
        <p:spPr/>
        <p:txBody>
          <a:bodyPr/>
          <a:lstStyle/>
          <a:p>
            <a:r>
              <a:rPr lang="en-US"/>
              <a:t>www.sim.ku.edu</a:t>
            </a:r>
          </a:p>
        </p:txBody>
      </p:sp>
    </p:spTree>
  </p:cSld>
  <p:clrMapOvr>
    <a:masterClrMapping/>
  </p:clrMapOvr>
  <p:transition advTm="156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Content Placeholder 3" descr="empowering student photo"/>
          <p:cNvPicPr>
            <a:picLocks noChangeAspect="1"/>
          </p:cNvPicPr>
          <p:nvPr/>
        </p:nvPicPr>
        <p:blipFill>
          <a:blip r:embed="rId5"/>
          <a:srcRect l="-37930" r="-37930"/>
          <a:stretch>
            <a:fillRect/>
          </a:stretch>
        </p:blipFill>
        <p:spPr bwMode="auto">
          <a:xfrm>
            <a:off x="762000" y="1524000"/>
            <a:ext cx="7772400" cy="4419600"/>
          </a:xfrm>
          <a:prstGeom prst="rect">
            <a:avLst/>
          </a:prstGeom>
          <a:noFill/>
          <a:ln w="9525">
            <a:noFill/>
            <a:miter lim="800000"/>
            <a:headEnd/>
            <a:tailEnd/>
          </a:ln>
        </p:spPr>
      </p:pic>
      <p:sp>
        <p:nvSpPr>
          <p:cNvPr id="3" name="TextBox 2"/>
          <p:cNvSpPr txBox="1"/>
          <p:nvPr/>
        </p:nvSpPr>
        <p:spPr>
          <a:xfrm>
            <a:off x="1041106" y="323671"/>
            <a:ext cx="7762462" cy="1200329"/>
          </a:xfrm>
          <a:prstGeom prst="rect">
            <a:avLst/>
          </a:prstGeom>
          <a:noFill/>
        </p:spPr>
        <p:txBody>
          <a:bodyPr wrap="none" rtlCol="0">
            <a:spAutoFit/>
          </a:bodyPr>
          <a:lstStyle/>
          <a:p>
            <a:r>
              <a:rPr lang="en-US" sz="7100" b="1" dirty="0"/>
              <a:t>Xtreme Reading Is…</a:t>
            </a:r>
          </a:p>
        </p:txBody>
      </p:sp>
      <p:sp>
        <p:nvSpPr>
          <p:cNvPr id="4" name="Footer Placeholder 3"/>
          <p:cNvSpPr>
            <a:spLocks noGrp="1"/>
          </p:cNvSpPr>
          <p:nvPr>
            <p:ph type="ftr" sz="quarter" idx="11"/>
          </p:nvPr>
        </p:nvSpPr>
        <p:spPr/>
        <p:txBody>
          <a:bodyPr/>
          <a:lstStyle/>
          <a:p>
            <a:r>
              <a:rPr lang="en-US"/>
              <a:t>www.sim.ku.edu</a:t>
            </a:r>
            <a:endParaRPr lang="en-US" dirty="0"/>
          </a:p>
        </p:txBody>
      </p:sp>
      <p:pic>
        <p:nvPicPr>
          <p:cNvPr id="5" name="Sound 4"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2" name="Title 1">
            <a:extLst>
              <a:ext uri="{FF2B5EF4-FFF2-40B4-BE49-F238E27FC236}">
                <a16:creationId xmlns:a16="http://schemas.microsoft.com/office/drawing/2014/main" id="{93497F33-9F66-0B49-907B-10CD3DADCE9C}"/>
              </a:ext>
            </a:extLst>
          </p:cNvPr>
          <p:cNvSpPr>
            <a:spLocks noGrp="1"/>
          </p:cNvSpPr>
          <p:nvPr>
            <p:ph type="ctrTitle"/>
          </p:nvPr>
        </p:nvSpPr>
        <p:spPr/>
        <p:txBody>
          <a:bodyPr>
            <a:normAutofit/>
          </a:bodyPr>
          <a:lstStyle/>
          <a:p>
            <a:r>
              <a:rPr lang="en-US" sz="1000" dirty="0">
                <a:solidFill>
                  <a:schemeClr val="bg1"/>
                </a:solidFill>
              </a:rPr>
              <a:t>Slide #14: XR is</a:t>
            </a:r>
          </a:p>
        </p:txBody>
      </p:sp>
    </p:spTree>
  </p:cSld>
  <p:clrMapOvr>
    <a:masterClrMapping/>
  </p:clrMapOvr>
  <p:transition advTm="140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treme Reading website photo"/>
          <p:cNvPicPr>
            <a:picLocks noChangeAspect="1"/>
          </p:cNvPicPr>
          <p:nvPr/>
        </p:nvPicPr>
        <p:blipFill>
          <a:blip r:embed="rId5"/>
          <a:stretch>
            <a:fillRect/>
          </a:stretch>
        </p:blipFill>
        <p:spPr>
          <a:xfrm>
            <a:off x="0" y="901504"/>
            <a:ext cx="9144000" cy="5054991"/>
          </a:xfrm>
          <a:prstGeom prst="rect">
            <a:avLst/>
          </a:prstGeom>
        </p:spPr>
      </p:pic>
      <p:sp>
        <p:nvSpPr>
          <p:cNvPr id="3" name="TextBox 2"/>
          <p:cNvSpPr txBox="1"/>
          <p:nvPr/>
        </p:nvSpPr>
        <p:spPr>
          <a:xfrm>
            <a:off x="3124200" y="6015760"/>
            <a:ext cx="2622193" cy="523220"/>
          </a:xfrm>
          <a:prstGeom prst="rect">
            <a:avLst/>
          </a:prstGeom>
          <a:noFill/>
        </p:spPr>
        <p:txBody>
          <a:bodyPr wrap="none" rtlCol="0">
            <a:spAutoFit/>
          </a:bodyPr>
          <a:lstStyle/>
          <a:p>
            <a:r>
              <a:rPr lang="en-US" sz="2800" dirty="0" err="1">
                <a:solidFill>
                  <a:srgbClr val="000090"/>
                </a:solidFill>
              </a:rPr>
              <a:t>www.sim.ku.edu</a:t>
            </a:r>
            <a:endParaRPr lang="en-US" sz="2800" dirty="0">
              <a:solidFill>
                <a:srgbClr val="000090"/>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26208"/>
            <a:ext cx="9144000" cy="519430"/>
          </a:xfrm>
          <a:prstGeom prst="rect">
            <a:avLst/>
          </a:prstGeom>
        </p:spPr>
      </p:pic>
      <p:pic>
        <p:nvPicPr>
          <p:cNvPr id="5" name="Sound 4"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57793" y="6015760"/>
            <a:ext cx="812800" cy="812800"/>
          </a:xfrm>
          <a:prstGeom prst="rect">
            <a:avLst/>
          </a:prstGeom>
        </p:spPr>
      </p:pic>
      <p:sp>
        <p:nvSpPr>
          <p:cNvPr id="6" name="Footer Placeholder 5"/>
          <p:cNvSpPr>
            <a:spLocks noGrp="1"/>
          </p:cNvSpPr>
          <p:nvPr>
            <p:ph type="ftr" sz="quarter" idx="11"/>
          </p:nvPr>
        </p:nvSpPr>
        <p:spPr/>
        <p:txBody>
          <a:bodyPr/>
          <a:lstStyle/>
          <a:p>
            <a:r>
              <a:rPr lang="en-US"/>
              <a:t>www.sim.ku.edu</a:t>
            </a:r>
          </a:p>
        </p:txBody>
      </p:sp>
      <p:sp>
        <p:nvSpPr>
          <p:cNvPr id="7" name="Title 6">
            <a:extLst>
              <a:ext uri="{FF2B5EF4-FFF2-40B4-BE49-F238E27FC236}">
                <a16:creationId xmlns:a16="http://schemas.microsoft.com/office/drawing/2014/main" id="{7F9068D0-FBA8-A344-8CF4-733D89265164}"/>
              </a:ext>
            </a:extLst>
          </p:cNvPr>
          <p:cNvSpPr>
            <a:spLocks noGrp="1"/>
          </p:cNvSpPr>
          <p:nvPr>
            <p:ph type="title" idx="4294967295"/>
          </p:nvPr>
        </p:nvSpPr>
        <p:spPr/>
        <p:txBody>
          <a:bodyPr>
            <a:normAutofit/>
          </a:bodyPr>
          <a:lstStyle/>
          <a:p>
            <a:r>
              <a:rPr lang="en-US" sz="1000" dirty="0">
                <a:solidFill>
                  <a:schemeClr val="bg1"/>
                </a:solidFill>
              </a:rPr>
              <a:t>Slide #15: XR website</a:t>
            </a:r>
          </a:p>
        </p:txBody>
      </p:sp>
    </p:spTree>
    <p:extLst>
      <p:ext uri="{BB962C8B-B14F-4D97-AF65-F5344CB8AC3E}">
        <p14:creationId xmlns:p14="http://schemas.microsoft.com/office/powerpoint/2010/main" val="509817652"/>
      </p:ext>
    </p:extLst>
  </p:cSld>
  <p:clrMapOvr>
    <a:masterClrMapping/>
  </p:clrMapOvr>
  <mc:AlternateContent xmlns:mc="http://schemas.openxmlformats.org/markup-compatibility/2006" xmlns:p14="http://schemas.microsoft.com/office/powerpoint/2010/main">
    <mc:Choice Requires="p14">
      <p:transition spd="slow" p14:dur="2000" advTm="19764"/>
    </mc:Choice>
    <mc:Fallback xmlns="">
      <p:transition spd="slow" advTm="19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C238B1-2081-8B41-AC62-C253AA5FB82C}"/>
              </a:ext>
            </a:extLst>
          </p:cNvPr>
          <p:cNvSpPr>
            <a:spLocks noGrp="1"/>
          </p:cNvSpPr>
          <p:nvPr>
            <p:ph type="title"/>
          </p:nvPr>
        </p:nvSpPr>
        <p:spPr/>
        <p:txBody>
          <a:bodyPr>
            <a:normAutofit/>
          </a:bodyPr>
          <a:lstStyle/>
          <a:p>
            <a:r>
              <a:rPr lang="en-US" sz="4000" dirty="0"/>
              <a:t>For More Information, Contact:</a:t>
            </a:r>
          </a:p>
        </p:txBody>
      </p:sp>
      <p:sp>
        <p:nvSpPr>
          <p:cNvPr id="4" name="Content Placeholder 3">
            <a:extLst>
              <a:ext uri="{FF2B5EF4-FFF2-40B4-BE49-F238E27FC236}">
                <a16:creationId xmlns:a16="http://schemas.microsoft.com/office/drawing/2014/main" id="{07FFF831-8F4D-D140-826A-D82DAE8B8794}"/>
              </a:ext>
            </a:extLst>
          </p:cNvPr>
          <p:cNvSpPr>
            <a:spLocks noGrp="1"/>
          </p:cNvSpPr>
          <p:nvPr>
            <p:ph idx="1"/>
          </p:nvPr>
        </p:nvSpPr>
        <p:spPr/>
        <p:txBody>
          <a:bodyPr>
            <a:normAutofit/>
          </a:bodyPr>
          <a:lstStyle/>
          <a:p>
            <a:pPr marL="0" indent="0" algn="ctr">
              <a:buNone/>
            </a:pPr>
            <a:r>
              <a:rPr lang="en-US" sz="2400" dirty="0"/>
              <a:t>University of Kansas Center for Research on Learning</a:t>
            </a:r>
          </a:p>
          <a:p>
            <a:pPr marL="0" indent="0" algn="ctr">
              <a:buNone/>
            </a:pPr>
            <a:r>
              <a:rPr lang="en-US" sz="2400" dirty="0"/>
              <a:t>email:</a:t>
            </a:r>
          </a:p>
          <a:p>
            <a:pPr marL="0" indent="0" algn="ctr">
              <a:buNone/>
            </a:pPr>
            <a:r>
              <a:rPr lang="en-US" sz="2400" dirty="0">
                <a:hlinkClick r:id="rId3"/>
              </a:rPr>
              <a:t>simpd@ku.edu</a:t>
            </a:r>
            <a:endParaRPr lang="en-US" sz="2400" dirty="0"/>
          </a:p>
          <a:p>
            <a:pPr marL="0" indent="0" algn="ctr">
              <a:buNone/>
            </a:pPr>
            <a:r>
              <a:rPr lang="en-US" sz="2400" dirty="0"/>
              <a:t>Or call:</a:t>
            </a:r>
          </a:p>
          <a:p>
            <a:pPr marL="0" indent="0" algn="ctr">
              <a:buNone/>
            </a:pPr>
            <a:r>
              <a:rPr lang="en-US" sz="2400" dirty="0"/>
              <a:t>785-864-4780</a:t>
            </a:r>
            <a:endParaRPr lang="en-US" sz="2800" dirty="0"/>
          </a:p>
        </p:txBody>
      </p:sp>
      <p:sp>
        <p:nvSpPr>
          <p:cNvPr id="2" name="Footer Placeholder 1"/>
          <p:cNvSpPr>
            <a:spLocks noGrp="1"/>
          </p:cNvSpPr>
          <p:nvPr>
            <p:ph type="ftr" sz="quarter" idx="11"/>
          </p:nvPr>
        </p:nvSpPr>
        <p:spPr/>
        <p:txBody>
          <a:bodyPr/>
          <a:lstStyle/>
          <a:p>
            <a:r>
              <a:rPr lang="en-US"/>
              <a:t>www.sim.ku.edu</a:t>
            </a:r>
          </a:p>
        </p:txBody>
      </p:sp>
    </p:spTree>
    <p:extLst>
      <p:ext uri="{BB962C8B-B14F-4D97-AF65-F5344CB8AC3E}">
        <p14:creationId xmlns:p14="http://schemas.microsoft.com/office/powerpoint/2010/main" val="726949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t>Many thanks to Pam </a:t>
            </a:r>
            <a:r>
              <a:rPr lang="en-US" dirty="0" err="1"/>
              <a:t>Leitzell</a:t>
            </a:r>
            <a:r>
              <a:rPr lang="en-US" dirty="0"/>
              <a:t> for her work on the slide deck and narrative.</a:t>
            </a:r>
          </a:p>
        </p:txBody>
      </p:sp>
      <p:sp>
        <p:nvSpPr>
          <p:cNvPr id="4" name="Footer Placeholder 3"/>
          <p:cNvSpPr>
            <a:spLocks noGrp="1"/>
          </p:cNvSpPr>
          <p:nvPr>
            <p:ph type="ftr" sz="quarter" idx="11"/>
          </p:nvPr>
        </p:nvSpPr>
        <p:spPr/>
        <p:txBody>
          <a:bodyPr/>
          <a:lstStyle/>
          <a:p>
            <a:r>
              <a:rPr lang="en-US"/>
              <a:t>www.sim.ku.edu</a:t>
            </a:r>
          </a:p>
        </p:txBody>
      </p:sp>
      <p:sp>
        <p:nvSpPr>
          <p:cNvPr id="2" name="Title 1">
            <a:extLst>
              <a:ext uri="{FF2B5EF4-FFF2-40B4-BE49-F238E27FC236}">
                <a16:creationId xmlns:a16="http://schemas.microsoft.com/office/drawing/2014/main" id="{346FAA4D-070F-F643-A566-8B258DB050D0}"/>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81347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5003800" y="2442308"/>
            <a:ext cx="4038600" cy="3427901"/>
          </a:xfrm>
        </p:spPr>
        <p:txBody>
          <a:bodyPr>
            <a:normAutofit/>
          </a:bodyPr>
          <a:lstStyle/>
          <a:p>
            <a:r>
              <a:rPr lang="en-US" dirty="0"/>
              <a:t>Is designed for middle school or high school students.</a:t>
            </a:r>
          </a:p>
          <a:p>
            <a:r>
              <a:rPr lang="en-US" dirty="0"/>
              <a:t>Read at a 4</a:t>
            </a:r>
            <a:r>
              <a:rPr lang="en-US" baseline="30000" dirty="0"/>
              <a:t>th</a:t>
            </a:r>
            <a:r>
              <a:rPr lang="en-US" dirty="0"/>
              <a:t> grade level but still fall at least 2 grade levels behind in their reading. </a:t>
            </a:r>
          </a:p>
        </p:txBody>
      </p:sp>
      <p:pic>
        <p:nvPicPr>
          <p:cNvPr id="4" name="Picture 3" descr="Xtreme Reading Logo"/>
          <p:cNvPicPr/>
          <p:nvPr/>
        </p:nvPicPr>
        <p:blipFill>
          <a:blip r:embed="rId5"/>
          <a:stretch>
            <a:fillRect/>
          </a:stretch>
        </p:blipFill>
        <p:spPr>
          <a:xfrm>
            <a:off x="739140" y="228600"/>
            <a:ext cx="7665720" cy="2213708"/>
          </a:xfrm>
          <a:prstGeom prst="rect">
            <a:avLst/>
          </a:prstGeom>
        </p:spPr>
      </p:pic>
      <p:pic>
        <p:nvPicPr>
          <p:cNvPr id="8" name="Content Placeholder 7" descr="Open books"/>
          <p:cNvPicPr>
            <a:picLocks noGrp="1" noChangeAspect="1"/>
          </p:cNvPicPr>
          <p:nvPr>
            <p:ph sz="half" idx="1"/>
          </p:nvPr>
        </p:nvPicPr>
        <p:blipFill>
          <a:blip r:embed="rId6"/>
          <a:srcRect t="-13679" b="-13679"/>
          <a:stretch>
            <a:fillRect/>
          </a:stretch>
        </p:blipFill>
        <p:spPr>
          <a:xfrm>
            <a:off x="298716" y="1875692"/>
            <a:ext cx="4705084" cy="3994883"/>
          </a:xfrm>
        </p:spPr>
      </p:pic>
      <p:pic>
        <p:nvPicPr>
          <p:cNvPr id="3" name="Sound 2"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
        <p:nvSpPr>
          <p:cNvPr id="5" name="Footer Placeholder 4"/>
          <p:cNvSpPr>
            <a:spLocks noGrp="1"/>
          </p:cNvSpPr>
          <p:nvPr>
            <p:ph type="ftr" sz="quarter" idx="11"/>
          </p:nvPr>
        </p:nvSpPr>
        <p:spPr/>
        <p:txBody>
          <a:bodyPr/>
          <a:lstStyle/>
          <a:p>
            <a:r>
              <a:rPr lang="en-US"/>
              <a:t>www.sim.ku.edu</a:t>
            </a:r>
          </a:p>
        </p:txBody>
      </p:sp>
      <p:sp>
        <p:nvSpPr>
          <p:cNvPr id="2" name="Title 1">
            <a:extLst>
              <a:ext uri="{FF2B5EF4-FFF2-40B4-BE49-F238E27FC236}">
                <a16:creationId xmlns:a16="http://schemas.microsoft.com/office/drawing/2014/main" id="{73B705F6-78B3-DD44-B970-70B69EEB74D8}"/>
              </a:ext>
            </a:extLst>
          </p:cNvPr>
          <p:cNvSpPr>
            <a:spLocks noGrp="1"/>
          </p:cNvSpPr>
          <p:nvPr>
            <p:ph type="title"/>
          </p:nvPr>
        </p:nvSpPr>
        <p:spPr/>
        <p:txBody>
          <a:bodyPr>
            <a:normAutofit/>
          </a:bodyPr>
          <a:lstStyle/>
          <a:p>
            <a:r>
              <a:rPr lang="en-US" sz="1000" dirty="0">
                <a:solidFill>
                  <a:schemeClr val="bg1"/>
                </a:solidFill>
              </a:rPr>
              <a:t>Slide #2</a:t>
            </a:r>
          </a:p>
        </p:txBody>
      </p:sp>
    </p:spTree>
  </p:cSld>
  <p:clrMapOvr>
    <a:masterClrMapping/>
  </p:clrMapOvr>
  <mc:AlternateContent xmlns:mc="http://schemas.openxmlformats.org/markup-compatibility/2006" xmlns:p14="http://schemas.microsoft.com/office/powerpoint/2010/main">
    <mc:Choice Requires="p14">
      <p:transition spd="slow" p14:dur="2000" advTm="13583"/>
    </mc:Choice>
    <mc:Fallback xmlns="">
      <p:transition spd="slow" advTm="1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09600" y="304800"/>
            <a:ext cx="8534400" cy="1323975"/>
          </a:xfrm>
          <a:prstGeom prst="rect">
            <a:avLst/>
          </a:prstGeom>
          <a:noFill/>
          <a:ln w="9525">
            <a:noFill/>
            <a:miter lim="800000"/>
            <a:headEnd/>
            <a:tailEnd/>
          </a:ln>
        </p:spPr>
        <p:txBody>
          <a:bodyPr>
            <a:prstTxWarp prst="textNoShape">
              <a:avLst/>
            </a:prstTxWarp>
            <a:spAutoFit/>
          </a:bodyPr>
          <a:lstStyle/>
          <a:p>
            <a:r>
              <a:rPr lang="en-US" sz="4000" b="1"/>
              <a:t>Good readers are active and engaged while reading.</a:t>
            </a:r>
            <a:endParaRPr lang="en-US"/>
          </a:p>
        </p:txBody>
      </p:sp>
      <p:pic>
        <p:nvPicPr>
          <p:cNvPr id="27651" name="Picture 3" descr="teen reading.jpg"/>
          <p:cNvPicPr>
            <a:picLocks noChangeAspect="1"/>
          </p:cNvPicPr>
          <p:nvPr/>
        </p:nvPicPr>
        <p:blipFill>
          <a:blip r:embed="rId5"/>
          <a:srcRect/>
          <a:stretch>
            <a:fillRect/>
          </a:stretch>
        </p:blipFill>
        <p:spPr bwMode="auto">
          <a:xfrm>
            <a:off x="1600200" y="1752600"/>
            <a:ext cx="6400800" cy="4271963"/>
          </a:xfrm>
          <a:prstGeom prst="rect">
            <a:avLst/>
          </a:prstGeom>
          <a:noFill/>
          <a:ln w="9525">
            <a:noFill/>
            <a:miter lim="800000"/>
            <a:headEnd/>
            <a:tailEnd/>
          </a:ln>
        </p:spPr>
      </p:pic>
      <p:pic>
        <p:nvPicPr>
          <p:cNvPr id="27652" name="Picture 2">
            <a:extLst>
              <a:ext uri="{C183D7F6-B498-43B3-948B-1728B52AA6E4}">
                <adec:decorative xmlns:adec="http://schemas.microsoft.com/office/drawing/2017/decorative" val="1"/>
              </a:ext>
            </a:extLst>
          </p:cNvPr>
          <p:cNvPicPr>
            <a:picLocks noChangeAspect="1"/>
          </p:cNvPicPr>
          <p:nvPr/>
        </p:nvPicPr>
        <p:blipFill>
          <a:blip r:embed="rId6"/>
          <a:srcRect/>
          <a:stretch>
            <a:fillRect/>
          </a:stretch>
        </p:blipFill>
        <p:spPr bwMode="auto">
          <a:xfrm>
            <a:off x="0" y="-165100"/>
            <a:ext cx="9144000" cy="7327900"/>
          </a:xfrm>
          <a:prstGeom prst="rect">
            <a:avLst/>
          </a:prstGeom>
          <a:noFill/>
          <a:ln w="9525">
            <a:noFill/>
            <a:miter lim="800000"/>
            <a:headEnd/>
            <a:tailEnd/>
          </a:ln>
        </p:spPr>
      </p:pic>
      <p:sp>
        <p:nvSpPr>
          <p:cNvPr id="27653" name="TextBox 4"/>
          <p:cNvSpPr txBox="1">
            <a:spLocks noChangeArrowheads="1"/>
          </p:cNvSpPr>
          <p:nvPr/>
        </p:nvSpPr>
        <p:spPr bwMode="auto">
          <a:xfrm>
            <a:off x="228600" y="0"/>
            <a:ext cx="8686800" cy="2277547"/>
          </a:xfrm>
          <a:prstGeom prst="rect">
            <a:avLst/>
          </a:prstGeom>
          <a:solidFill>
            <a:schemeClr val="tx1"/>
          </a:solidFill>
          <a:ln w="9525">
            <a:noFill/>
            <a:miter lim="800000"/>
            <a:headEnd/>
            <a:tailEnd/>
          </a:ln>
        </p:spPr>
        <p:txBody>
          <a:bodyPr>
            <a:prstTxWarp prst="textNoShape">
              <a:avLst/>
            </a:prstTxWarp>
            <a:spAutoFit/>
          </a:bodyPr>
          <a:lstStyle/>
          <a:p>
            <a:r>
              <a:rPr lang="en-US" sz="5000" dirty="0">
                <a:solidFill>
                  <a:schemeClr val="bg1"/>
                </a:solidFill>
              </a:rPr>
              <a:t>It’s based  on a toolbox of </a:t>
            </a:r>
            <a:r>
              <a:rPr lang="en-US" sz="9200" dirty="0">
                <a:solidFill>
                  <a:schemeClr val="bg1"/>
                </a:solidFill>
              </a:rPr>
              <a:t>STRATEGIES</a:t>
            </a:r>
          </a:p>
        </p:txBody>
      </p:sp>
      <p:sp>
        <p:nvSpPr>
          <p:cNvPr id="27654" name="TextBox 5"/>
          <p:cNvSpPr txBox="1">
            <a:spLocks noChangeArrowheads="1"/>
          </p:cNvSpPr>
          <p:nvPr/>
        </p:nvSpPr>
        <p:spPr bwMode="auto">
          <a:xfrm>
            <a:off x="152400" y="6396038"/>
            <a:ext cx="6853158" cy="538609"/>
          </a:xfrm>
          <a:prstGeom prst="rect">
            <a:avLst/>
          </a:prstGeom>
          <a:noFill/>
          <a:ln w="9525">
            <a:noFill/>
            <a:miter lim="800000"/>
            <a:headEnd/>
            <a:tailEnd/>
          </a:ln>
        </p:spPr>
        <p:txBody>
          <a:bodyPr wrap="none">
            <a:prstTxWarp prst="textNoShape">
              <a:avLst/>
            </a:prstTxWarp>
            <a:spAutoFit/>
          </a:bodyPr>
          <a:lstStyle/>
          <a:p>
            <a:r>
              <a:rPr lang="en-US" sz="2900" b="1" dirty="0">
                <a:solidFill>
                  <a:srgbClr val="FFFFFF"/>
                </a:solidFill>
              </a:rPr>
              <a:t>To Help Students Get Plugged Into Learning</a:t>
            </a:r>
          </a:p>
        </p:txBody>
      </p:sp>
      <p:pic>
        <p:nvPicPr>
          <p:cNvPr id="3" name="Sound 2"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
        <p:nvSpPr>
          <p:cNvPr id="4" name="Footer Placeholder 3"/>
          <p:cNvSpPr>
            <a:spLocks noGrp="1"/>
          </p:cNvSpPr>
          <p:nvPr>
            <p:ph type="ftr" sz="quarter" idx="11"/>
          </p:nvPr>
        </p:nvSpPr>
        <p:spPr/>
        <p:txBody>
          <a:bodyPr/>
          <a:lstStyle/>
          <a:p>
            <a:r>
              <a:rPr lang="en-US"/>
              <a:t>www.sim.ku.edu</a:t>
            </a:r>
          </a:p>
        </p:txBody>
      </p:sp>
      <p:sp>
        <p:nvSpPr>
          <p:cNvPr id="2" name="Title 1">
            <a:extLst>
              <a:ext uri="{FF2B5EF4-FFF2-40B4-BE49-F238E27FC236}">
                <a16:creationId xmlns:a16="http://schemas.microsoft.com/office/drawing/2014/main" id="{7C3D4EBF-7BCA-4046-BD5F-87DCC9F6F5A0}"/>
              </a:ext>
            </a:extLst>
          </p:cNvPr>
          <p:cNvSpPr>
            <a:spLocks noGrp="1"/>
          </p:cNvSpPr>
          <p:nvPr>
            <p:ph type="title" idx="4294967295"/>
          </p:nvPr>
        </p:nvSpPr>
        <p:spPr/>
        <p:txBody>
          <a:bodyPr>
            <a:normAutofit/>
          </a:bodyPr>
          <a:lstStyle/>
          <a:p>
            <a:r>
              <a:rPr lang="en-US" sz="1000" dirty="0"/>
              <a:t>Slide #3</a:t>
            </a:r>
          </a:p>
        </p:txBody>
      </p:sp>
    </p:spTree>
  </p:cSld>
  <p:clrMapOvr>
    <a:masterClrMapping/>
  </p:clrMapOvr>
  <p:transition advTm="227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treme Reading Spiral Curriculum Graphic&#10;"/>
          <p:cNvPicPr>
            <a:picLocks noChangeAspect="1"/>
          </p:cNvPicPr>
          <p:nvPr/>
        </p:nvPicPr>
        <p:blipFill>
          <a:blip r:embed="rId5"/>
          <a:stretch>
            <a:fillRect/>
          </a:stretch>
        </p:blipFill>
        <p:spPr>
          <a:xfrm>
            <a:off x="88900" y="321489"/>
            <a:ext cx="9144000" cy="5326021"/>
          </a:xfrm>
          <a:prstGeom prst="rect">
            <a:avLst/>
          </a:prstGeom>
        </p:spPr>
      </p:pic>
      <p:pic>
        <p:nvPicPr>
          <p:cNvPr id="29" name="Sound 28"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30" name="Footer Placeholder 29"/>
          <p:cNvSpPr>
            <a:spLocks noGrp="1"/>
          </p:cNvSpPr>
          <p:nvPr>
            <p:ph type="ftr" sz="quarter" idx="11"/>
          </p:nvPr>
        </p:nvSpPr>
        <p:spPr/>
        <p:txBody>
          <a:bodyPr/>
          <a:lstStyle/>
          <a:p>
            <a:r>
              <a:rPr lang="en-US"/>
              <a:t>www.sim.ku.edu</a:t>
            </a:r>
          </a:p>
        </p:txBody>
      </p:sp>
      <p:sp>
        <p:nvSpPr>
          <p:cNvPr id="2" name="Title 1">
            <a:extLst>
              <a:ext uri="{FF2B5EF4-FFF2-40B4-BE49-F238E27FC236}">
                <a16:creationId xmlns:a16="http://schemas.microsoft.com/office/drawing/2014/main" id="{B7990CDF-2C01-8045-AEA1-3BB01BE53922}"/>
              </a:ext>
            </a:extLst>
          </p:cNvPr>
          <p:cNvSpPr>
            <a:spLocks noGrp="1"/>
          </p:cNvSpPr>
          <p:nvPr>
            <p:ph type="title" idx="4294967295"/>
          </p:nvPr>
        </p:nvSpPr>
        <p:spPr/>
        <p:txBody>
          <a:bodyPr>
            <a:normAutofit/>
          </a:bodyPr>
          <a:lstStyle/>
          <a:p>
            <a:r>
              <a:rPr lang="en-US" sz="1200" dirty="0">
                <a:solidFill>
                  <a:schemeClr val="bg1"/>
                </a:solidFill>
                <a:latin typeface="Century" panose="02040604050505020304" pitchFamily="18" charset="0"/>
              </a:rPr>
              <a:t>#4: Xtreme Reading Spiral</a:t>
            </a:r>
            <a:r>
              <a:rPr lang="en-US" sz="1200" baseline="0" dirty="0">
                <a:solidFill>
                  <a:schemeClr val="bg1"/>
                </a:solidFill>
                <a:latin typeface="Century" panose="02040604050505020304" pitchFamily="18" charset="0"/>
              </a:rPr>
              <a:t> Curriculum</a:t>
            </a:r>
            <a:endParaRPr lang="en-US" sz="1200" dirty="0">
              <a:solidFill>
                <a:schemeClr val="bg1"/>
              </a:solidFill>
              <a:latin typeface="Century" panose="02040604050505020304" pitchFamily="18" charset="0"/>
            </a:endParaRPr>
          </a:p>
        </p:txBody>
      </p:sp>
    </p:spTree>
  </p:cSld>
  <p:clrMapOvr>
    <a:masterClrMapping/>
  </p:clrMapOvr>
  <p:transition advTm="257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81000" y="685800"/>
            <a:ext cx="8458200" cy="5943600"/>
          </a:xfrm>
          <a:prstGeom prst="rect">
            <a:avLst/>
          </a:prstGeom>
          <a:solidFill>
            <a:srgbClr val="FAFFD9"/>
          </a:solidFill>
          <a:ln w="57150" cmpd="thinThick">
            <a:solidFill>
              <a:schemeClr val="tx1"/>
            </a:solidFill>
            <a:miter lim="800000"/>
            <a:headEnd/>
            <a:tailEnd/>
          </a:ln>
        </p:spPr>
        <p:txBody>
          <a:bodyPr wrap="none" anchor="ctr">
            <a:prstTxWarp prst="textNoShape">
              <a:avLst/>
            </a:prstTxWarp>
          </a:bodyPr>
          <a:lstStyle/>
          <a:p>
            <a:endParaRPr lang="en-US" dirty="0"/>
          </a:p>
        </p:txBody>
      </p:sp>
      <p:sp>
        <p:nvSpPr>
          <p:cNvPr id="14339" name="Rectangle 3"/>
          <p:cNvSpPr>
            <a:spLocks noGrp="1" noChangeArrowheads="1"/>
          </p:cNvSpPr>
          <p:nvPr>
            <p:ph type="title"/>
          </p:nvPr>
        </p:nvSpPr>
        <p:spPr>
          <a:xfrm>
            <a:off x="1193800" y="228600"/>
            <a:ext cx="6319838" cy="381000"/>
          </a:xfrm>
        </p:spPr>
        <p:txBody>
          <a:bodyPr>
            <a:normAutofit fontScale="90000"/>
          </a:bodyPr>
          <a:lstStyle/>
          <a:p>
            <a:pPr eaLnBrk="1" hangingPunct="1">
              <a:defRPr/>
            </a:pPr>
            <a:r>
              <a:rPr lang="en-US" sz="2200" b="1" dirty="0">
                <a:solidFill>
                  <a:srgbClr val="EF5C00"/>
                </a:solidFill>
                <a:effectLst>
                  <a:outerShdw blurRad="38100" dist="38100" dir="2700000" algn="tl">
                    <a:srgbClr val="FFFFFF"/>
                  </a:outerShdw>
                </a:effectLst>
                <a:ea typeface="ＭＳ Ｐゴシック" pitchFamily="-108" charset="-128"/>
                <a:cs typeface="ＭＳ Ｐゴシック" pitchFamily="-108" charset="-128"/>
              </a:rPr>
              <a:t>The </a:t>
            </a:r>
            <a:r>
              <a:rPr lang="en-US" sz="2200" b="1" i="1" dirty="0">
                <a:solidFill>
                  <a:srgbClr val="EF5C00"/>
                </a:solidFill>
                <a:effectLst>
                  <a:outerShdw blurRad="38100" dist="38100" dir="2700000" algn="tl">
                    <a:srgbClr val="FFFFFF"/>
                  </a:outerShdw>
                </a:effectLst>
                <a:ea typeface="ＭＳ Ｐゴシック" pitchFamily="-108" charset="-128"/>
                <a:cs typeface="ＭＳ Ｐゴシック" pitchFamily="-108" charset="-128"/>
              </a:rPr>
              <a:t>Xtreme Reading</a:t>
            </a:r>
            <a:r>
              <a:rPr lang="en-US" sz="2200" b="1" dirty="0">
                <a:solidFill>
                  <a:srgbClr val="EF5C00"/>
                </a:solidFill>
                <a:effectLst>
                  <a:outerShdw blurRad="38100" dist="38100" dir="2700000" algn="tl">
                    <a:srgbClr val="FFFFFF"/>
                  </a:outerShdw>
                </a:effectLst>
                <a:ea typeface="ＭＳ Ｐゴシック" pitchFamily="-108" charset="-128"/>
                <a:cs typeface="ＭＳ Ｐゴシック" pitchFamily="-108" charset="-128"/>
              </a:rPr>
              <a:t> Model</a:t>
            </a:r>
            <a:endParaRPr lang="en-US" sz="4000" dirty="0">
              <a:ea typeface="ＭＳ Ｐゴシック" pitchFamily="-108" charset="-128"/>
              <a:cs typeface="ＭＳ Ｐゴシック" pitchFamily="-108" charset="-128"/>
            </a:endParaRPr>
          </a:p>
        </p:txBody>
      </p:sp>
      <p:sp>
        <p:nvSpPr>
          <p:cNvPr id="36868" name="AutoShape 4"/>
          <p:cNvSpPr>
            <a:spLocks noChangeArrowheads="1"/>
          </p:cNvSpPr>
          <p:nvPr/>
        </p:nvSpPr>
        <p:spPr bwMode="auto">
          <a:xfrm>
            <a:off x="609600" y="3429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sp>
        <p:nvSpPr>
          <p:cNvPr id="36869" name="Rectangle 5"/>
          <p:cNvSpPr>
            <a:spLocks noChangeArrowheads="1"/>
          </p:cNvSpPr>
          <p:nvPr/>
        </p:nvSpPr>
        <p:spPr bwMode="auto">
          <a:xfrm>
            <a:off x="533400" y="838200"/>
            <a:ext cx="4495800" cy="5638800"/>
          </a:xfrm>
          <a:prstGeom prst="rect">
            <a:avLst/>
          </a:prstGeom>
          <a:solidFill>
            <a:srgbClr val="D9E7FF"/>
          </a:solidFill>
          <a:ln w="38100" cmpd="dbl">
            <a:solidFill>
              <a:schemeClr val="tx1"/>
            </a:solidFill>
            <a:miter lim="800000"/>
            <a:headEnd/>
            <a:tailEnd/>
          </a:ln>
        </p:spPr>
        <p:txBody>
          <a:bodyPr wrap="none" anchor="ctr">
            <a:prstTxWarp prst="textNoShape">
              <a:avLst/>
            </a:prstTxWarp>
          </a:bodyPr>
          <a:lstStyle/>
          <a:p>
            <a:endParaRPr lang="en-US" dirty="0"/>
          </a:p>
        </p:txBody>
      </p:sp>
      <p:sp>
        <p:nvSpPr>
          <p:cNvPr id="14342" name="Text Box 6"/>
          <p:cNvSpPr txBox="1">
            <a:spLocks noChangeArrowheads="1"/>
          </p:cNvSpPr>
          <p:nvPr/>
        </p:nvSpPr>
        <p:spPr bwMode="auto">
          <a:xfrm>
            <a:off x="1066800" y="1600200"/>
            <a:ext cx="1371600" cy="304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b="1" dirty="0">
                <a:solidFill>
                  <a:srgbClr val="000000"/>
                </a:solidFill>
                <a:latin typeface="Times" pitchFamily="-108" charset="0"/>
              </a:rPr>
              <a:t>Metacognition</a:t>
            </a:r>
            <a:endParaRPr lang="en-US" dirty="0">
              <a:solidFill>
                <a:srgbClr val="000000"/>
              </a:solidFill>
              <a:latin typeface="Times" pitchFamily="-108" charset="0"/>
            </a:endParaRPr>
          </a:p>
        </p:txBody>
      </p:sp>
      <p:sp>
        <p:nvSpPr>
          <p:cNvPr id="14343" name="Text Box 7"/>
          <p:cNvSpPr txBox="1">
            <a:spLocks noChangeArrowheads="1"/>
          </p:cNvSpPr>
          <p:nvPr/>
        </p:nvSpPr>
        <p:spPr bwMode="auto">
          <a:xfrm>
            <a:off x="685800" y="6096000"/>
            <a:ext cx="2362200" cy="304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b="1" dirty="0">
                <a:solidFill>
                  <a:srgbClr val="000000"/>
                </a:solidFill>
                <a:latin typeface="Times" pitchFamily="-108" charset="0"/>
              </a:rPr>
              <a:t>Community Learning Skills</a:t>
            </a:r>
            <a:endParaRPr lang="en-US" dirty="0">
              <a:solidFill>
                <a:srgbClr val="000000"/>
              </a:solidFill>
              <a:latin typeface="Times" pitchFamily="-108" charset="0"/>
            </a:endParaRPr>
          </a:p>
        </p:txBody>
      </p:sp>
      <p:sp>
        <p:nvSpPr>
          <p:cNvPr id="36872" name="Text Box 8"/>
          <p:cNvSpPr txBox="1">
            <a:spLocks noChangeArrowheads="1"/>
          </p:cNvSpPr>
          <p:nvPr/>
        </p:nvSpPr>
        <p:spPr bwMode="auto">
          <a:xfrm>
            <a:off x="5105400" y="3565525"/>
            <a:ext cx="5334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dirty="0">
                <a:latin typeface="Times" pitchFamily="-108" charset="0"/>
              </a:rPr>
              <a:t>=</a:t>
            </a:r>
            <a:endParaRPr lang="en-US" dirty="0">
              <a:latin typeface="Times" pitchFamily="-108" charset="0"/>
            </a:endParaRPr>
          </a:p>
        </p:txBody>
      </p:sp>
      <p:grpSp>
        <p:nvGrpSpPr>
          <p:cNvPr id="2" name="Group 9"/>
          <p:cNvGrpSpPr>
            <a:grpSpLocks/>
          </p:cNvGrpSpPr>
          <p:nvPr/>
        </p:nvGrpSpPr>
        <p:grpSpPr bwMode="auto">
          <a:xfrm>
            <a:off x="5562600" y="2362200"/>
            <a:ext cx="3200400" cy="3048000"/>
            <a:chOff x="4512" y="960"/>
            <a:chExt cx="1008" cy="2208"/>
          </a:xfrm>
        </p:grpSpPr>
        <p:sp>
          <p:nvSpPr>
            <p:cNvPr id="36904" name="AutoShape 10"/>
            <p:cNvSpPr>
              <a:spLocks noChangeArrowheads="1"/>
            </p:cNvSpPr>
            <p:nvPr/>
          </p:nvSpPr>
          <p:spPr bwMode="auto">
            <a:xfrm>
              <a:off x="4512" y="960"/>
              <a:ext cx="960" cy="2208"/>
            </a:xfrm>
            <a:prstGeom prst="roundRect">
              <a:avLst>
                <a:gd name="adj" fmla="val 16667"/>
              </a:avLst>
            </a:prstGeom>
            <a:solidFill>
              <a:srgbClr val="96DFE4"/>
            </a:solidFill>
            <a:ln w="19050">
              <a:solidFill>
                <a:schemeClr val="tx1"/>
              </a:solidFill>
              <a:round/>
              <a:headEnd/>
              <a:tailEnd/>
            </a:ln>
          </p:spPr>
          <p:txBody>
            <a:bodyPr wrap="none" anchor="ctr">
              <a:prstTxWarp prst="textNoShape">
                <a:avLst/>
              </a:prstTxWarp>
            </a:bodyPr>
            <a:lstStyle/>
            <a:p>
              <a:endParaRPr lang="en-US" dirty="0"/>
            </a:p>
          </p:txBody>
        </p:sp>
        <p:sp>
          <p:nvSpPr>
            <p:cNvPr id="36905" name="Text Box 11"/>
            <p:cNvSpPr txBox="1">
              <a:spLocks noChangeArrowheads="1"/>
            </p:cNvSpPr>
            <p:nvPr/>
          </p:nvSpPr>
          <p:spPr bwMode="auto">
            <a:xfrm>
              <a:off x="4512" y="960"/>
              <a:ext cx="1008" cy="19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a:solidFill>
                    <a:srgbClr val="000000"/>
                  </a:solidFill>
                </a:rPr>
                <a:t>OUTCOMES</a:t>
              </a:r>
              <a:endParaRPr lang="en-US" sz="2000" dirty="0">
                <a:solidFill>
                  <a:srgbClr val="000000"/>
                </a:solidFill>
              </a:endParaRPr>
            </a:p>
            <a:p>
              <a:pPr>
                <a:lnSpc>
                  <a:spcPct val="40000"/>
                </a:lnSpc>
                <a:spcBef>
                  <a:spcPct val="50000"/>
                </a:spcBef>
              </a:pPr>
              <a:r>
                <a:rPr lang="en-US" sz="2000" dirty="0">
                  <a:solidFill>
                    <a:srgbClr val="000000"/>
                  </a:solidFill>
                </a:rPr>
                <a:t>• Improved reading  </a:t>
              </a:r>
            </a:p>
            <a:p>
              <a:pPr>
                <a:lnSpc>
                  <a:spcPct val="40000"/>
                </a:lnSpc>
                <a:spcBef>
                  <a:spcPct val="50000"/>
                </a:spcBef>
              </a:pPr>
              <a:r>
                <a:rPr lang="en-US" sz="2000" dirty="0">
                  <a:solidFill>
                    <a:srgbClr val="000000"/>
                  </a:solidFill>
                </a:rPr>
                <a:t>   comprehension</a:t>
              </a:r>
            </a:p>
            <a:p>
              <a:pPr>
                <a:spcBef>
                  <a:spcPct val="50000"/>
                </a:spcBef>
              </a:pPr>
              <a:r>
                <a:rPr lang="en-US" sz="2000" dirty="0">
                  <a:solidFill>
                    <a:srgbClr val="000000"/>
                  </a:solidFill>
                </a:rPr>
                <a:t>• Motivation for reading</a:t>
              </a:r>
            </a:p>
            <a:p>
              <a:pPr>
                <a:spcBef>
                  <a:spcPct val="50000"/>
                </a:spcBef>
              </a:pPr>
              <a:r>
                <a:rPr lang="en-US" sz="2000" dirty="0">
                  <a:solidFill>
                    <a:srgbClr val="000000"/>
                  </a:solidFill>
                </a:rPr>
                <a:t>• Increased hope</a:t>
              </a:r>
            </a:p>
            <a:p>
              <a:pPr>
                <a:spcBef>
                  <a:spcPct val="50000"/>
                </a:spcBef>
              </a:pPr>
              <a:r>
                <a:rPr lang="en-US" sz="2000" dirty="0">
                  <a:solidFill>
                    <a:srgbClr val="000000"/>
                  </a:solidFill>
                </a:rPr>
                <a:t>• Success in academically      challenging classes</a:t>
              </a:r>
              <a:endParaRPr lang="en-US" dirty="0">
                <a:solidFill>
                  <a:srgbClr val="000000"/>
                </a:solidFill>
              </a:endParaRPr>
            </a:p>
          </p:txBody>
        </p:sp>
      </p:grpSp>
      <p:sp>
        <p:nvSpPr>
          <p:cNvPr id="14348" name="Text Box 12"/>
          <p:cNvSpPr txBox="1">
            <a:spLocks noChangeArrowheads="1"/>
          </p:cNvSpPr>
          <p:nvPr/>
        </p:nvSpPr>
        <p:spPr bwMode="auto">
          <a:xfrm>
            <a:off x="3352800" y="6096000"/>
            <a:ext cx="1295400" cy="304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b="1" dirty="0">
                <a:solidFill>
                  <a:srgbClr val="000000"/>
                </a:solidFill>
                <a:latin typeface="Times" pitchFamily="-108" charset="0"/>
              </a:rPr>
              <a:t>Motivation</a:t>
            </a:r>
            <a:endParaRPr lang="en-US" dirty="0">
              <a:solidFill>
                <a:srgbClr val="000000"/>
              </a:solidFill>
              <a:latin typeface="Times" pitchFamily="-108" charset="0"/>
            </a:endParaRPr>
          </a:p>
        </p:txBody>
      </p:sp>
      <p:sp>
        <p:nvSpPr>
          <p:cNvPr id="14349" name="AutoShape 13"/>
          <p:cNvSpPr>
            <a:spLocks noChangeArrowheads="1"/>
          </p:cNvSpPr>
          <p:nvPr/>
        </p:nvSpPr>
        <p:spPr bwMode="auto">
          <a:xfrm>
            <a:off x="762000" y="2209800"/>
            <a:ext cx="1828800" cy="3505200"/>
          </a:xfrm>
          <a:prstGeom prst="roundRect">
            <a:avLst>
              <a:gd name="adj" fmla="val 16667"/>
            </a:avLst>
          </a:prstGeom>
          <a:solidFill>
            <a:srgbClr val="96DFE4"/>
          </a:solidFill>
          <a:ln w="19050">
            <a:solidFill>
              <a:schemeClr val="tx1"/>
            </a:solidFill>
            <a:round/>
            <a:headEnd/>
            <a:tailEnd/>
          </a:ln>
        </p:spPr>
        <p:txBody>
          <a:bodyPr wrap="none" anchor="ctr">
            <a:prstTxWarp prst="textNoShape">
              <a:avLst/>
            </a:prstTxWarp>
          </a:bodyPr>
          <a:lstStyle/>
          <a:p>
            <a:endParaRPr lang="en-US" dirty="0"/>
          </a:p>
        </p:txBody>
      </p:sp>
      <p:sp>
        <p:nvSpPr>
          <p:cNvPr id="14350" name="AutoShape 14"/>
          <p:cNvSpPr>
            <a:spLocks noChangeArrowheads="1"/>
          </p:cNvSpPr>
          <p:nvPr/>
        </p:nvSpPr>
        <p:spPr bwMode="auto">
          <a:xfrm>
            <a:off x="3048000" y="2209800"/>
            <a:ext cx="1828800" cy="3505200"/>
          </a:xfrm>
          <a:prstGeom prst="roundRect">
            <a:avLst>
              <a:gd name="adj" fmla="val 16667"/>
            </a:avLst>
          </a:prstGeom>
          <a:solidFill>
            <a:srgbClr val="96DFE4"/>
          </a:solidFill>
          <a:ln w="19050">
            <a:solidFill>
              <a:schemeClr val="tx1"/>
            </a:solidFill>
            <a:round/>
            <a:headEnd/>
            <a:tailEnd/>
          </a:ln>
        </p:spPr>
        <p:txBody>
          <a:bodyPr wrap="none" anchor="ctr">
            <a:prstTxWarp prst="textNoShape">
              <a:avLst/>
            </a:prstTxWarp>
          </a:bodyPr>
          <a:lstStyle/>
          <a:p>
            <a:endParaRPr lang="en-US" dirty="0"/>
          </a:p>
        </p:txBody>
      </p:sp>
      <p:grpSp>
        <p:nvGrpSpPr>
          <p:cNvPr id="3" name="Group 15"/>
          <p:cNvGrpSpPr>
            <a:grpSpLocks/>
          </p:cNvGrpSpPr>
          <p:nvPr/>
        </p:nvGrpSpPr>
        <p:grpSpPr bwMode="auto">
          <a:xfrm>
            <a:off x="914400" y="4648200"/>
            <a:ext cx="1524000" cy="914400"/>
            <a:chOff x="576" y="2928"/>
            <a:chExt cx="960" cy="576"/>
          </a:xfrm>
        </p:grpSpPr>
        <p:sp>
          <p:nvSpPr>
            <p:cNvPr id="36902" name="AutoShape 16"/>
            <p:cNvSpPr>
              <a:spLocks noChangeArrowheads="1"/>
            </p:cNvSpPr>
            <p:nvPr/>
          </p:nvSpPr>
          <p:spPr bwMode="auto">
            <a:xfrm>
              <a:off x="576" y="2928"/>
              <a:ext cx="960" cy="576"/>
            </a:xfrm>
            <a:prstGeom prst="roundRect">
              <a:avLst>
                <a:gd name="adj" fmla="val 16667"/>
              </a:avLst>
            </a:prstGeom>
            <a:solidFill>
              <a:srgbClr val="FAFFD9"/>
            </a:solidFill>
            <a:ln w="9525">
              <a:solidFill>
                <a:schemeClr val="tx1"/>
              </a:solidFill>
              <a:round/>
              <a:headEnd/>
              <a:tailEnd/>
            </a:ln>
          </p:spPr>
          <p:txBody>
            <a:bodyPr wrap="none" anchor="ctr">
              <a:prstTxWarp prst="textNoShape">
                <a:avLst/>
              </a:prstTxWarp>
            </a:bodyPr>
            <a:lstStyle/>
            <a:p>
              <a:endParaRPr lang="en-US" dirty="0"/>
            </a:p>
          </p:txBody>
        </p:sp>
        <p:sp>
          <p:nvSpPr>
            <p:cNvPr id="36903" name="Text Box 17"/>
            <p:cNvSpPr txBox="1">
              <a:spLocks noChangeArrowheads="1"/>
            </p:cNvSpPr>
            <p:nvPr/>
          </p:nvSpPr>
          <p:spPr bwMode="auto">
            <a:xfrm>
              <a:off x="720" y="3120"/>
              <a:ext cx="720" cy="2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dirty="0">
                  <a:solidFill>
                    <a:srgbClr val="000000"/>
                  </a:solidFill>
                </a:rPr>
                <a:t>Fluency</a:t>
              </a:r>
              <a:endParaRPr lang="en-US" dirty="0">
                <a:solidFill>
                  <a:srgbClr val="000000"/>
                </a:solidFill>
              </a:endParaRPr>
            </a:p>
          </p:txBody>
        </p:sp>
      </p:grpSp>
      <p:grpSp>
        <p:nvGrpSpPr>
          <p:cNvPr id="4" name="Group 18"/>
          <p:cNvGrpSpPr>
            <a:grpSpLocks/>
          </p:cNvGrpSpPr>
          <p:nvPr/>
        </p:nvGrpSpPr>
        <p:grpSpPr bwMode="auto">
          <a:xfrm>
            <a:off x="914400" y="2362200"/>
            <a:ext cx="1524000" cy="914400"/>
            <a:chOff x="576" y="1488"/>
            <a:chExt cx="960" cy="576"/>
          </a:xfrm>
        </p:grpSpPr>
        <p:sp>
          <p:nvSpPr>
            <p:cNvPr id="36900" name="AutoShape 19"/>
            <p:cNvSpPr>
              <a:spLocks noChangeArrowheads="1"/>
            </p:cNvSpPr>
            <p:nvPr/>
          </p:nvSpPr>
          <p:spPr bwMode="auto">
            <a:xfrm>
              <a:off x="576" y="1488"/>
              <a:ext cx="960" cy="576"/>
            </a:xfrm>
            <a:prstGeom prst="roundRect">
              <a:avLst>
                <a:gd name="adj" fmla="val 16667"/>
              </a:avLst>
            </a:prstGeom>
            <a:solidFill>
              <a:srgbClr val="FAFFD9"/>
            </a:solidFill>
            <a:ln w="9525">
              <a:solidFill>
                <a:schemeClr val="tx1"/>
              </a:solidFill>
              <a:round/>
              <a:headEnd/>
              <a:tailEnd/>
            </a:ln>
          </p:spPr>
          <p:txBody>
            <a:bodyPr wrap="none" anchor="ctr">
              <a:prstTxWarp prst="textNoShape">
                <a:avLst/>
              </a:prstTxWarp>
            </a:bodyPr>
            <a:lstStyle/>
            <a:p>
              <a:endParaRPr lang="en-US" dirty="0">
                <a:solidFill>
                  <a:schemeClr val="bg1"/>
                </a:solidFill>
              </a:endParaRPr>
            </a:p>
          </p:txBody>
        </p:sp>
        <p:sp>
          <p:nvSpPr>
            <p:cNvPr id="36901" name="Text Box 20"/>
            <p:cNvSpPr txBox="1">
              <a:spLocks noChangeArrowheads="1"/>
            </p:cNvSpPr>
            <p:nvPr/>
          </p:nvSpPr>
          <p:spPr bwMode="auto">
            <a:xfrm>
              <a:off x="672" y="1632"/>
              <a:ext cx="816" cy="2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dirty="0"/>
                <a:t>Decoding</a:t>
              </a:r>
              <a:endParaRPr lang="en-US" dirty="0">
                <a:latin typeface="Times" pitchFamily="-108" charset="0"/>
              </a:endParaRPr>
            </a:p>
          </p:txBody>
        </p:sp>
      </p:grpSp>
      <p:grpSp>
        <p:nvGrpSpPr>
          <p:cNvPr id="5" name="Group 21"/>
          <p:cNvGrpSpPr>
            <a:grpSpLocks/>
          </p:cNvGrpSpPr>
          <p:nvPr/>
        </p:nvGrpSpPr>
        <p:grpSpPr bwMode="auto">
          <a:xfrm>
            <a:off x="914400" y="3505200"/>
            <a:ext cx="1524000" cy="914400"/>
            <a:chOff x="576" y="2208"/>
            <a:chExt cx="960" cy="576"/>
          </a:xfrm>
        </p:grpSpPr>
        <p:sp>
          <p:nvSpPr>
            <p:cNvPr id="36898" name="AutoShape 22"/>
            <p:cNvSpPr>
              <a:spLocks noChangeArrowheads="1"/>
            </p:cNvSpPr>
            <p:nvPr/>
          </p:nvSpPr>
          <p:spPr bwMode="auto">
            <a:xfrm>
              <a:off x="576" y="2208"/>
              <a:ext cx="960" cy="576"/>
            </a:xfrm>
            <a:prstGeom prst="roundRect">
              <a:avLst>
                <a:gd name="adj" fmla="val 16667"/>
              </a:avLst>
            </a:prstGeom>
            <a:solidFill>
              <a:srgbClr val="FAFFD9"/>
            </a:solidFill>
            <a:ln w="9525">
              <a:solidFill>
                <a:schemeClr val="tx1"/>
              </a:solidFill>
              <a:round/>
              <a:headEnd/>
              <a:tailEnd/>
            </a:ln>
          </p:spPr>
          <p:txBody>
            <a:bodyPr wrap="none" anchor="ctr">
              <a:prstTxWarp prst="textNoShape">
                <a:avLst/>
              </a:prstTxWarp>
            </a:bodyPr>
            <a:lstStyle/>
            <a:p>
              <a:endParaRPr lang="en-US" dirty="0"/>
            </a:p>
          </p:txBody>
        </p:sp>
        <p:sp>
          <p:nvSpPr>
            <p:cNvPr id="36899" name="Text Box 23"/>
            <p:cNvSpPr txBox="1">
              <a:spLocks noChangeArrowheads="1"/>
            </p:cNvSpPr>
            <p:nvPr/>
          </p:nvSpPr>
          <p:spPr bwMode="auto">
            <a:xfrm>
              <a:off x="576" y="2304"/>
              <a:ext cx="912" cy="40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dirty="0">
                  <a:solidFill>
                    <a:srgbClr val="000000"/>
                  </a:solidFill>
                </a:rPr>
                <a:t>Word Recognition</a:t>
              </a:r>
              <a:endParaRPr lang="en-US" dirty="0">
                <a:solidFill>
                  <a:srgbClr val="000000"/>
                </a:solidFill>
                <a:latin typeface="Times" pitchFamily="-108" charset="0"/>
              </a:endParaRPr>
            </a:p>
          </p:txBody>
        </p:sp>
      </p:grpSp>
      <p:sp>
        <p:nvSpPr>
          <p:cNvPr id="14360" name="AutoShape 24"/>
          <p:cNvSpPr>
            <a:spLocks noChangeArrowheads="1"/>
          </p:cNvSpPr>
          <p:nvPr/>
        </p:nvSpPr>
        <p:spPr bwMode="auto">
          <a:xfrm>
            <a:off x="2438400" y="3048000"/>
            <a:ext cx="304800" cy="609600"/>
          </a:xfrm>
          <a:prstGeom prst="curvedLef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sp>
        <p:nvSpPr>
          <p:cNvPr id="14361" name="AutoShape 25"/>
          <p:cNvSpPr>
            <a:spLocks noChangeArrowheads="1"/>
          </p:cNvSpPr>
          <p:nvPr/>
        </p:nvSpPr>
        <p:spPr bwMode="auto">
          <a:xfrm>
            <a:off x="609600" y="30480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sp>
        <p:nvSpPr>
          <p:cNvPr id="14362" name="AutoShape 26"/>
          <p:cNvSpPr>
            <a:spLocks noChangeArrowheads="1"/>
          </p:cNvSpPr>
          <p:nvPr/>
        </p:nvSpPr>
        <p:spPr bwMode="auto">
          <a:xfrm>
            <a:off x="2438400" y="4267200"/>
            <a:ext cx="304800" cy="609600"/>
          </a:xfrm>
          <a:prstGeom prst="curvedLef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grpSp>
        <p:nvGrpSpPr>
          <p:cNvPr id="6" name="Group 27"/>
          <p:cNvGrpSpPr>
            <a:grpSpLocks/>
          </p:cNvGrpSpPr>
          <p:nvPr/>
        </p:nvGrpSpPr>
        <p:grpSpPr bwMode="auto">
          <a:xfrm>
            <a:off x="3048000" y="4038600"/>
            <a:ext cx="1828800" cy="1524000"/>
            <a:chOff x="1920" y="2544"/>
            <a:chExt cx="1152" cy="960"/>
          </a:xfrm>
        </p:grpSpPr>
        <p:sp>
          <p:nvSpPr>
            <p:cNvPr id="36896" name="AutoShape 28"/>
            <p:cNvSpPr>
              <a:spLocks noChangeArrowheads="1"/>
            </p:cNvSpPr>
            <p:nvPr/>
          </p:nvSpPr>
          <p:spPr bwMode="auto">
            <a:xfrm>
              <a:off x="2016" y="2544"/>
              <a:ext cx="960" cy="960"/>
            </a:xfrm>
            <a:prstGeom prst="roundRect">
              <a:avLst>
                <a:gd name="adj" fmla="val 16667"/>
              </a:avLst>
            </a:prstGeom>
            <a:solidFill>
              <a:srgbClr val="FAFFD9"/>
            </a:solidFill>
            <a:ln w="9525">
              <a:solidFill>
                <a:schemeClr val="tx1"/>
              </a:solidFill>
              <a:round/>
              <a:headEnd/>
              <a:tailEnd/>
            </a:ln>
          </p:spPr>
          <p:txBody>
            <a:bodyPr wrap="none" anchor="ctr">
              <a:prstTxWarp prst="textNoShape">
                <a:avLst/>
              </a:prstTxWarp>
            </a:bodyPr>
            <a:lstStyle/>
            <a:p>
              <a:endParaRPr lang="en-US" dirty="0"/>
            </a:p>
          </p:txBody>
        </p:sp>
        <p:sp>
          <p:nvSpPr>
            <p:cNvPr id="36897" name="Text Box 29"/>
            <p:cNvSpPr txBox="1">
              <a:spLocks noChangeArrowheads="1"/>
            </p:cNvSpPr>
            <p:nvPr/>
          </p:nvSpPr>
          <p:spPr bwMode="auto">
            <a:xfrm>
              <a:off x="1920" y="2937"/>
              <a:ext cx="1152" cy="2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dirty="0">
                  <a:solidFill>
                    <a:srgbClr val="000000"/>
                  </a:solidFill>
                </a:rPr>
                <a:t>Comprehension</a:t>
              </a:r>
              <a:endParaRPr lang="en-US" dirty="0">
                <a:solidFill>
                  <a:srgbClr val="000000"/>
                </a:solidFill>
                <a:latin typeface="Times" pitchFamily="-108" charset="0"/>
              </a:endParaRPr>
            </a:p>
          </p:txBody>
        </p:sp>
      </p:grpSp>
      <p:grpSp>
        <p:nvGrpSpPr>
          <p:cNvPr id="7" name="Group 30"/>
          <p:cNvGrpSpPr>
            <a:grpSpLocks/>
          </p:cNvGrpSpPr>
          <p:nvPr/>
        </p:nvGrpSpPr>
        <p:grpSpPr bwMode="auto">
          <a:xfrm>
            <a:off x="3200400" y="2362200"/>
            <a:ext cx="1524000" cy="1447800"/>
            <a:chOff x="2016" y="1488"/>
            <a:chExt cx="960" cy="912"/>
          </a:xfrm>
        </p:grpSpPr>
        <p:sp>
          <p:nvSpPr>
            <p:cNvPr id="36894" name="AutoShape 31"/>
            <p:cNvSpPr>
              <a:spLocks noChangeArrowheads="1"/>
            </p:cNvSpPr>
            <p:nvPr/>
          </p:nvSpPr>
          <p:spPr bwMode="auto">
            <a:xfrm>
              <a:off x="2016" y="1488"/>
              <a:ext cx="960" cy="912"/>
            </a:xfrm>
            <a:prstGeom prst="roundRect">
              <a:avLst>
                <a:gd name="adj" fmla="val 16667"/>
              </a:avLst>
            </a:prstGeom>
            <a:solidFill>
              <a:srgbClr val="FAFFD9"/>
            </a:solidFill>
            <a:ln w="9525">
              <a:solidFill>
                <a:schemeClr val="tx1"/>
              </a:solidFill>
              <a:round/>
              <a:headEnd/>
              <a:tailEnd/>
            </a:ln>
          </p:spPr>
          <p:txBody>
            <a:bodyPr wrap="none" anchor="ctr">
              <a:prstTxWarp prst="textNoShape">
                <a:avLst/>
              </a:prstTxWarp>
            </a:bodyPr>
            <a:lstStyle/>
            <a:p>
              <a:endParaRPr lang="en-US" dirty="0"/>
            </a:p>
          </p:txBody>
        </p:sp>
        <p:sp>
          <p:nvSpPr>
            <p:cNvPr id="36895" name="Text Box 32" descr="Xtreme Reading Model Graphic"/>
            <p:cNvSpPr txBox="1">
              <a:spLocks noChangeArrowheads="1"/>
            </p:cNvSpPr>
            <p:nvPr/>
          </p:nvSpPr>
          <p:spPr bwMode="auto">
            <a:xfrm>
              <a:off x="2064" y="1824"/>
              <a:ext cx="912" cy="2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dirty="0">
                  <a:solidFill>
                    <a:srgbClr val="000000"/>
                  </a:solidFill>
                </a:rPr>
                <a:t>Vocabulary</a:t>
              </a:r>
              <a:endParaRPr lang="en-US" dirty="0">
                <a:solidFill>
                  <a:srgbClr val="000000"/>
                </a:solidFill>
                <a:latin typeface="Times" pitchFamily="-108" charset="0"/>
              </a:endParaRPr>
            </a:p>
          </p:txBody>
        </p:sp>
      </p:grpSp>
      <p:sp>
        <p:nvSpPr>
          <p:cNvPr id="14369" name="AutoShape 33"/>
          <p:cNvSpPr>
            <a:spLocks noChangeArrowheads="1"/>
          </p:cNvSpPr>
          <p:nvPr/>
        </p:nvSpPr>
        <p:spPr bwMode="auto">
          <a:xfrm>
            <a:off x="609600" y="42672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sp>
        <p:nvSpPr>
          <p:cNvPr id="14370" name="AutoShape 34"/>
          <p:cNvSpPr>
            <a:spLocks noChangeArrowheads="1"/>
          </p:cNvSpPr>
          <p:nvPr/>
        </p:nvSpPr>
        <p:spPr bwMode="auto">
          <a:xfrm>
            <a:off x="4648200" y="3657600"/>
            <a:ext cx="304800" cy="609600"/>
          </a:xfrm>
          <a:prstGeom prst="curvedLef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sp>
        <p:nvSpPr>
          <p:cNvPr id="14371" name="AutoShape 35"/>
          <p:cNvSpPr>
            <a:spLocks noChangeArrowheads="1"/>
          </p:cNvSpPr>
          <p:nvPr/>
        </p:nvSpPr>
        <p:spPr bwMode="auto">
          <a:xfrm>
            <a:off x="2895600" y="3657600"/>
            <a:ext cx="304800" cy="6096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sp>
        <p:nvSpPr>
          <p:cNvPr id="14372" name="AutoShape 36"/>
          <p:cNvSpPr>
            <a:spLocks noChangeArrowheads="1"/>
          </p:cNvSpPr>
          <p:nvPr/>
        </p:nvSpPr>
        <p:spPr bwMode="auto">
          <a:xfrm>
            <a:off x="1447800" y="5715000"/>
            <a:ext cx="3124200" cy="228600"/>
          </a:xfrm>
          <a:prstGeom prst="curvedUpArrow">
            <a:avLst>
              <a:gd name="adj1" fmla="val 273333"/>
              <a:gd name="adj2" fmla="val 54666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sp>
        <p:nvSpPr>
          <p:cNvPr id="14373" name="AutoShape 37"/>
          <p:cNvSpPr>
            <a:spLocks noChangeArrowheads="1"/>
          </p:cNvSpPr>
          <p:nvPr/>
        </p:nvSpPr>
        <p:spPr bwMode="auto">
          <a:xfrm>
            <a:off x="1524000" y="1981200"/>
            <a:ext cx="2971800" cy="200025"/>
          </a:xfrm>
          <a:prstGeom prst="curvedDownArrow">
            <a:avLst>
              <a:gd name="adj1" fmla="val 297143"/>
              <a:gd name="adj2" fmla="val 594286"/>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grpSp>
        <p:nvGrpSpPr>
          <p:cNvPr id="8" name="Group 38"/>
          <p:cNvGrpSpPr>
            <a:grpSpLocks/>
          </p:cNvGrpSpPr>
          <p:nvPr/>
        </p:nvGrpSpPr>
        <p:grpSpPr bwMode="auto">
          <a:xfrm>
            <a:off x="1447800" y="914400"/>
            <a:ext cx="2743200" cy="457200"/>
            <a:chOff x="912" y="576"/>
            <a:chExt cx="1728" cy="288"/>
          </a:xfrm>
        </p:grpSpPr>
        <p:sp>
          <p:nvSpPr>
            <p:cNvPr id="36892" name="AutoShape 39"/>
            <p:cNvSpPr>
              <a:spLocks noChangeArrowheads="1"/>
            </p:cNvSpPr>
            <p:nvPr/>
          </p:nvSpPr>
          <p:spPr bwMode="auto">
            <a:xfrm>
              <a:off x="912" y="576"/>
              <a:ext cx="1728" cy="288"/>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36893" name="Text Box 40"/>
            <p:cNvSpPr txBox="1">
              <a:spLocks noChangeArrowheads="1"/>
            </p:cNvSpPr>
            <p:nvPr/>
          </p:nvSpPr>
          <p:spPr bwMode="auto">
            <a:xfrm>
              <a:off x="1104" y="576"/>
              <a:ext cx="1344" cy="288"/>
            </a:xfrm>
            <a:prstGeom prst="rect">
              <a:avLst/>
            </a:prstGeom>
            <a:noFill/>
            <a:ln w="9525">
              <a:noFill/>
              <a:miter lim="800000"/>
              <a:headEnd/>
              <a:tailEnd/>
            </a:ln>
          </p:spPr>
          <p:txBody>
            <a:bodyPr>
              <a:prstTxWarp prst="textNoShape">
                <a:avLst/>
              </a:prstTxWarp>
              <a:spAutoFit/>
            </a:bodyPr>
            <a:lstStyle/>
            <a:p>
              <a:pPr algn="ctr">
                <a:spcBef>
                  <a:spcPct val="50000"/>
                </a:spcBef>
              </a:pPr>
              <a:r>
                <a:rPr lang="en-US" dirty="0"/>
                <a:t>Reading Core</a:t>
              </a:r>
              <a:endParaRPr lang="en-US" dirty="0">
                <a:latin typeface="Times" pitchFamily="-108" charset="0"/>
              </a:endParaRPr>
            </a:p>
          </p:txBody>
        </p:sp>
      </p:grpSp>
      <p:sp>
        <p:nvSpPr>
          <p:cNvPr id="14377" name="Text Box 41"/>
          <p:cNvSpPr txBox="1">
            <a:spLocks noChangeArrowheads="1"/>
          </p:cNvSpPr>
          <p:nvPr/>
        </p:nvSpPr>
        <p:spPr bwMode="auto">
          <a:xfrm>
            <a:off x="3048000" y="1600200"/>
            <a:ext cx="1752600" cy="304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b="1" dirty="0">
                <a:solidFill>
                  <a:srgbClr val="000000"/>
                </a:solidFill>
                <a:latin typeface="Times" pitchFamily="-108" charset="0"/>
              </a:rPr>
              <a:t>Class Management</a:t>
            </a:r>
            <a:endParaRPr lang="en-US" dirty="0">
              <a:solidFill>
                <a:srgbClr val="000000"/>
              </a:solidFill>
              <a:latin typeface="Times" pitchFamily="-108" charset="0"/>
            </a:endParaRPr>
          </a:p>
        </p:txBody>
      </p:sp>
      <p:pic>
        <p:nvPicPr>
          <p:cNvPr id="10" name="Sound 9" descr="sound link graphic, click to play&#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830312" y="5816600"/>
            <a:ext cx="812800" cy="812800"/>
          </a:xfrm>
          <a:prstGeom prst="rect">
            <a:avLst/>
          </a:prstGeom>
        </p:spPr>
      </p:pic>
      <p:sp>
        <p:nvSpPr>
          <p:cNvPr id="11" name="Footer Placeholder 10"/>
          <p:cNvSpPr>
            <a:spLocks noGrp="1"/>
          </p:cNvSpPr>
          <p:nvPr>
            <p:ph type="ftr" sz="quarter" idx="11"/>
          </p:nvPr>
        </p:nvSpPr>
        <p:spPr/>
        <p:txBody>
          <a:bodyPr/>
          <a:lstStyle/>
          <a:p>
            <a:r>
              <a:rPr lang="en-US"/>
              <a:t>www.sim.ku.edu</a:t>
            </a:r>
          </a:p>
        </p:txBody>
      </p:sp>
    </p:spTree>
    <p:custDataLst>
      <p:tags r:id="rId1"/>
    </p:custDataLst>
  </p:cSld>
  <p:clrMapOvr>
    <a:masterClrMapping/>
  </p:clrMapOvr>
  <p:transition advTm="429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Bottom)">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Bottom)">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4360"/>
                                        </p:tgtEl>
                                        <p:attrNameLst>
                                          <p:attrName>style.visibility</p:attrName>
                                        </p:attrNameLst>
                                      </p:cBhvr>
                                      <p:to>
                                        <p:strVal val="visible"/>
                                      </p:to>
                                    </p:set>
                                    <p:animEffect transition="in" filter="slide(fromBottom)">
                                      <p:cBhvr>
                                        <p:cTn id="21" dur="500"/>
                                        <p:tgtEl>
                                          <p:spTgt spid="14360"/>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4361"/>
                                        </p:tgtEl>
                                        <p:attrNameLst>
                                          <p:attrName>style.visibility</p:attrName>
                                        </p:attrNameLst>
                                      </p:cBhvr>
                                      <p:to>
                                        <p:strVal val="visible"/>
                                      </p:to>
                                    </p:set>
                                    <p:animEffect transition="in" filter="slide(fromBottom)">
                                      <p:cBhvr>
                                        <p:cTn id="24" dur="500"/>
                                        <p:tgtEl>
                                          <p:spTgt spid="1436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lide(fromBottom)">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4362"/>
                                        </p:tgtEl>
                                        <p:attrNameLst>
                                          <p:attrName>style.visibility</p:attrName>
                                        </p:attrNameLst>
                                      </p:cBhvr>
                                      <p:to>
                                        <p:strVal val="visible"/>
                                      </p:to>
                                    </p:set>
                                    <p:animEffect transition="in" filter="slide(fromBottom)">
                                      <p:cBhvr>
                                        <p:cTn id="34" dur="500"/>
                                        <p:tgtEl>
                                          <p:spTgt spid="14362"/>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4369"/>
                                        </p:tgtEl>
                                        <p:attrNameLst>
                                          <p:attrName>style.visibility</p:attrName>
                                        </p:attrNameLst>
                                      </p:cBhvr>
                                      <p:to>
                                        <p:strVal val="visible"/>
                                      </p:to>
                                    </p:set>
                                    <p:animEffect transition="in" filter="slide(fromBottom)">
                                      <p:cBhvr>
                                        <p:cTn id="37" dur="500"/>
                                        <p:tgtEl>
                                          <p:spTgt spid="1436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slide(fromBottom)">
                                      <p:cBhvr>
                                        <p:cTn id="42" dur="500"/>
                                        <p:tgtEl>
                                          <p:spTgt spid="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372"/>
                                        </p:tgtEl>
                                        <p:attrNameLst>
                                          <p:attrName>style.visibility</p:attrName>
                                        </p:attrNameLst>
                                      </p:cBhvr>
                                      <p:to>
                                        <p:strVal val="visible"/>
                                      </p:to>
                                    </p:set>
                                    <p:animEffect transition="in" filter="slide(fromBottom)">
                                      <p:cBhvr>
                                        <p:cTn id="47" dur="500"/>
                                        <p:tgtEl>
                                          <p:spTgt spid="14372"/>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14373"/>
                                        </p:tgtEl>
                                        <p:attrNameLst>
                                          <p:attrName>style.visibility</p:attrName>
                                        </p:attrNameLst>
                                      </p:cBhvr>
                                      <p:to>
                                        <p:strVal val="visible"/>
                                      </p:to>
                                    </p:set>
                                    <p:animEffect transition="in" filter="slide(fromBottom)">
                                      <p:cBhvr>
                                        <p:cTn id="50" dur="500"/>
                                        <p:tgtEl>
                                          <p:spTgt spid="1437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349"/>
                                        </p:tgtEl>
                                        <p:attrNameLst>
                                          <p:attrName>style.visibility</p:attrName>
                                        </p:attrNameLst>
                                      </p:cBhvr>
                                      <p:to>
                                        <p:strVal val="visible"/>
                                      </p:to>
                                    </p:set>
                                    <p:animEffect transition="in" filter="slide(fromBottom)">
                                      <p:cBhvr>
                                        <p:cTn id="53" dur="500"/>
                                        <p:tgtEl>
                                          <p:spTgt spid="1434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4"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slide(fromBottom)">
                                      <p:cBhvr>
                                        <p:cTn id="58" dur="500"/>
                                        <p:tgtEl>
                                          <p:spTgt spid="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14370"/>
                                        </p:tgtEl>
                                        <p:attrNameLst>
                                          <p:attrName>style.visibility</p:attrName>
                                        </p:attrNameLst>
                                      </p:cBhvr>
                                      <p:to>
                                        <p:strVal val="visible"/>
                                      </p:to>
                                    </p:set>
                                    <p:animEffect transition="in" filter="slide(fromBottom)">
                                      <p:cBhvr>
                                        <p:cTn id="63" dur="500"/>
                                        <p:tgtEl>
                                          <p:spTgt spid="14370"/>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14371"/>
                                        </p:tgtEl>
                                        <p:attrNameLst>
                                          <p:attrName>style.visibility</p:attrName>
                                        </p:attrNameLst>
                                      </p:cBhvr>
                                      <p:to>
                                        <p:strVal val="visible"/>
                                      </p:to>
                                    </p:set>
                                    <p:animEffect transition="in" filter="slide(fromBottom)">
                                      <p:cBhvr>
                                        <p:cTn id="66" dur="500"/>
                                        <p:tgtEl>
                                          <p:spTgt spid="1437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2" presetClass="entr" presetSubtype="4"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slide(fromBottom)">
                                      <p:cBhvr>
                                        <p:cTn id="71" dur="500"/>
                                        <p:tgtEl>
                                          <p:spTgt spid="6"/>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14350"/>
                                        </p:tgtEl>
                                        <p:attrNameLst>
                                          <p:attrName>style.visibility</p:attrName>
                                        </p:attrNameLst>
                                      </p:cBhvr>
                                      <p:to>
                                        <p:strVal val="visible"/>
                                      </p:to>
                                    </p:set>
                                    <p:animEffect transition="in" filter="slide(fromBottom)">
                                      <p:cBhvr>
                                        <p:cTn id="74" dur="500"/>
                                        <p:tgtEl>
                                          <p:spTgt spid="1435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14342"/>
                                        </p:tgtEl>
                                        <p:attrNameLst>
                                          <p:attrName>style.visibility</p:attrName>
                                        </p:attrNameLst>
                                      </p:cBhvr>
                                      <p:to>
                                        <p:strVal val="visible"/>
                                      </p:to>
                                    </p:set>
                                    <p:animEffect transition="in" filter="slide(fromBottom)">
                                      <p:cBhvr>
                                        <p:cTn id="79" dur="500"/>
                                        <p:tgtEl>
                                          <p:spTgt spid="14342"/>
                                        </p:tgtEl>
                                      </p:cBhvr>
                                    </p:animEffect>
                                  </p:childTnLst>
                                </p:cTn>
                              </p:par>
                              <p:par>
                                <p:cTn id="80" presetID="12" presetClass="entr" presetSubtype="4" fill="hold" grpId="0" nodeType="withEffect">
                                  <p:stCondLst>
                                    <p:cond delay="0"/>
                                  </p:stCondLst>
                                  <p:childTnLst>
                                    <p:set>
                                      <p:cBhvr>
                                        <p:cTn id="81" dur="1" fill="hold">
                                          <p:stCondLst>
                                            <p:cond delay="0"/>
                                          </p:stCondLst>
                                        </p:cTn>
                                        <p:tgtEl>
                                          <p:spTgt spid="14343"/>
                                        </p:tgtEl>
                                        <p:attrNameLst>
                                          <p:attrName>style.visibility</p:attrName>
                                        </p:attrNameLst>
                                      </p:cBhvr>
                                      <p:to>
                                        <p:strVal val="visible"/>
                                      </p:to>
                                    </p:set>
                                    <p:animEffect transition="in" filter="slide(fromBottom)">
                                      <p:cBhvr>
                                        <p:cTn id="82" dur="500"/>
                                        <p:tgtEl>
                                          <p:spTgt spid="14343"/>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4348"/>
                                        </p:tgtEl>
                                        <p:attrNameLst>
                                          <p:attrName>style.visibility</p:attrName>
                                        </p:attrNameLst>
                                      </p:cBhvr>
                                      <p:to>
                                        <p:strVal val="visible"/>
                                      </p:to>
                                    </p:set>
                                    <p:animEffect transition="in" filter="slide(fromBottom)">
                                      <p:cBhvr>
                                        <p:cTn id="85" dur="500"/>
                                        <p:tgtEl>
                                          <p:spTgt spid="14348"/>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14377"/>
                                        </p:tgtEl>
                                        <p:attrNameLst>
                                          <p:attrName>style.visibility</p:attrName>
                                        </p:attrNameLst>
                                      </p:cBhvr>
                                      <p:to>
                                        <p:strVal val="visible"/>
                                      </p:to>
                                    </p:set>
                                    <p:animEffect transition="in" filter="slide(fromBottom)">
                                      <p:cBhvr>
                                        <p:cTn id="88" dur="500"/>
                                        <p:tgtEl>
                                          <p:spTgt spid="1437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10"/>
                </p:tgtEl>
              </p:cMediaNode>
            </p:audio>
          </p:childTnLst>
        </p:cTn>
      </p:par>
    </p:tnLst>
    <p:bldLst>
      <p:bldP spid="14342" grpId="0"/>
      <p:bldP spid="14343" grpId="0"/>
      <p:bldP spid="14348" grpId="0"/>
      <p:bldP spid="14349" grpId="0" animBg="1"/>
      <p:bldP spid="14350" grpId="0" animBg="1"/>
      <p:bldP spid="14360" grpId="0" animBg="1"/>
      <p:bldP spid="14361" grpId="0" animBg="1"/>
      <p:bldP spid="14362" grpId="0" animBg="1"/>
      <p:bldP spid="14369" grpId="0" animBg="1"/>
      <p:bldP spid="14370" grpId="0" animBg="1"/>
      <p:bldP spid="14371" grpId="0" animBg="1"/>
      <p:bldP spid="14372" grpId="0" animBg="1"/>
      <p:bldP spid="14373" grpId="0" animBg="1"/>
      <p:bldP spid="143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Guided Practice"/>
          <p:cNvPicPr>
            <a:picLocks noChangeAspect="1" noChangeArrowheads="1"/>
          </p:cNvPicPr>
          <p:nvPr/>
        </p:nvPicPr>
        <p:blipFill>
          <a:blip r:embed="rId5"/>
          <a:srcRect/>
          <a:stretch>
            <a:fillRect/>
          </a:stretch>
        </p:blipFill>
        <p:spPr bwMode="auto">
          <a:xfrm>
            <a:off x="304800" y="1676400"/>
            <a:ext cx="8493125" cy="3409950"/>
          </a:xfrm>
          <a:prstGeom prst="rect">
            <a:avLst/>
          </a:prstGeom>
          <a:noFill/>
          <a:ln w="9525">
            <a:noFill/>
            <a:miter lim="800000"/>
            <a:headEnd/>
            <a:tailEnd/>
          </a:ln>
        </p:spPr>
      </p:pic>
      <p:pic>
        <p:nvPicPr>
          <p:cNvPr id="7" name="Sound 6"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12" name="Footer Placeholder 11"/>
          <p:cNvSpPr>
            <a:spLocks noGrp="1"/>
          </p:cNvSpPr>
          <p:nvPr>
            <p:ph type="ftr" sz="quarter" idx="11"/>
          </p:nvPr>
        </p:nvSpPr>
        <p:spPr/>
        <p:txBody>
          <a:bodyPr/>
          <a:lstStyle/>
          <a:p>
            <a:r>
              <a:rPr lang="en-US"/>
              <a:t>www.sim.ku.edu</a:t>
            </a:r>
          </a:p>
        </p:txBody>
      </p:sp>
      <p:sp>
        <p:nvSpPr>
          <p:cNvPr id="2" name="Title 1">
            <a:extLst>
              <a:ext uri="{FF2B5EF4-FFF2-40B4-BE49-F238E27FC236}">
                <a16:creationId xmlns:a16="http://schemas.microsoft.com/office/drawing/2014/main" id="{6A2FB536-4BC8-6E47-ABF9-C79FDD4A6A43}"/>
              </a:ext>
            </a:extLst>
          </p:cNvPr>
          <p:cNvSpPr>
            <a:spLocks noGrp="1"/>
          </p:cNvSpPr>
          <p:nvPr>
            <p:ph type="title"/>
          </p:nvPr>
        </p:nvSpPr>
        <p:spPr/>
        <p:txBody>
          <a:bodyPr>
            <a:normAutofit/>
          </a:bodyPr>
          <a:lstStyle/>
          <a:p>
            <a:r>
              <a:rPr lang="en-US" sz="1000" dirty="0">
                <a:solidFill>
                  <a:schemeClr val="bg1"/>
                </a:solidFill>
              </a:rPr>
              <a:t>Slide</a:t>
            </a:r>
            <a:r>
              <a:rPr lang="en-US" sz="1000" baseline="0" dirty="0">
                <a:solidFill>
                  <a:schemeClr val="bg1"/>
                </a:solidFill>
              </a:rPr>
              <a:t> #6: Guided Practice</a:t>
            </a:r>
            <a:endParaRPr lang="en-US" sz="1000" dirty="0">
              <a:solidFill>
                <a:schemeClr val="bg1"/>
              </a:solidFill>
            </a:endParaRPr>
          </a:p>
        </p:txBody>
      </p:sp>
    </p:spTree>
  </p:cSld>
  <p:clrMapOvr>
    <a:masterClrMapping/>
  </p:clrMapOvr>
  <p:transition spd="slow" advTm="43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761" y="2559422"/>
            <a:ext cx="8229600" cy="1143000"/>
          </a:xfrm>
        </p:spPr>
        <p:txBody>
          <a:bodyPr>
            <a:noAutofit/>
          </a:bodyPr>
          <a:lstStyle/>
          <a:p>
            <a:r>
              <a:rPr lang="en-US" sz="7400" dirty="0"/>
              <a:t>Daily </a:t>
            </a:r>
            <a:br>
              <a:rPr lang="en-US" sz="7400" dirty="0"/>
            </a:br>
            <a:r>
              <a:rPr lang="en-US" sz="7400" dirty="0"/>
              <a:t>Schedules</a:t>
            </a:r>
            <a:br>
              <a:rPr lang="en-US" sz="7400" dirty="0"/>
            </a:br>
            <a:r>
              <a:rPr lang="en-US" sz="2000" dirty="0"/>
              <a:t>are provided for each Strategy Unit</a:t>
            </a:r>
            <a:endParaRPr lang="en-US" sz="7400" dirty="0"/>
          </a:p>
        </p:txBody>
      </p:sp>
      <p:pic>
        <p:nvPicPr>
          <p:cNvPr id="6" name="Picture 5" descr="Word Id Strategy Day 1 Schedule"/>
          <p:cNvPicPr>
            <a:picLocks noChangeAspect="1"/>
          </p:cNvPicPr>
          <p:nvPr/>
        </p:nvPicPr>
        <p:blipFill>
          <a:blip r:embed="rId6"/>
          <a:stretch>
            <a:fillRect/>
          </a:stretch>
        </p:blipFill>
        <p:spPr>
          <a:xfrm>
            <a:off x="4114800" y="136525"/>
            <a:ext cx="5029200" cy="6858000"/>
          </a:xfrm>
          <a:prstGeom prst="rect">
            <a:avLst/>
          </a:prstGeom>
        </p:spPr>
      </p:pic>
      <p:sp>
        <p:nvSpPr>
          <p:cNvPr id="3" name="Rectangle 2"/>
          <p:cNvSpPr/>
          <p:nvPr/>
        </p:nvSpPr>
        <p:spPr>
          <a:xfrm>
            <a:off x="5143500" y="1778000"/>
            <a:ext cx="3632200" cy="685800"/>
          </a:xfrm>
          <a:prstGeom prst="rect">
            <a:avLst/>
          </a:prstGeom>
          <a:solidFill>
            <a:srgbClr val="FEFECB">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43500" y="2463800"/>
            <a:ext cx="3632200" cy="1549400"/>
          </a:xfrm>
          <a:prstGeom prst="rect">
            <a:avLst/>
          </a:prstGeom>
          <a:solidFill>
            <a:srgbClr val="FEFECB">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43500" y="4013200"/>
            <a:ext cx="3632200" cy="1244600"/>
          </a:xfrm>
          <a:prstGeom prst="rect">
            <a:avLst/>
          </a:prstGeom>
          <a:solidFill>
            <a:srgbClr val="FEFECB">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143500" y="5251822"/>
            <a:ext cx="3632200" cy="1010022"/>
          </a:xfrm>
          <a:prstGeom prst="rect">
            <a:avLst/>
          </a:prstGeom>
          <a:solidFill>
            <a:srgbClr val="FEFECB">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Sound 4" descr="sound link graphic, click to play&#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39760" y="6012942"/>
            <a:ext cx="812800" cy="812800"/>
          </a:xfrm>
          <a:prstGeom prst="rect">
            <a:avLst/>
          </a:prstGeom>
        </p:spPr>
      </p:pic>
      <p:sp>
        <p:nvSpPr>
          <p:cNvPr id="10" name="Footer Placeholder 9"/>
          <p:cNvSpPr>
            <a:spLocks noGrp="1"/>
          </p:cNvSpPr>
          <p:nvPr>
            <p:ph type="ftr" sz="quarter" idx="11"/>
          </p:nvPr>
        </p:nvSpPr>
        <p:spPr/>
        <p:txBody>
          <a:bodyPr/>
          <a:lstStyle/>
          <a:p>
            <a:r>
              <a:rPr lang="en-US"/>
              <a:t>www.sim.ku.edu</a:t>
            </a:r>
          </a:p>
        </p:txBody>
      </p:sp>
    </p:spTree>
    <p:custDataLst>
      <p:tags r:id="rId1"/>
    </p:custDataLst>
  </p:cSld>
  <p:clrMapOvr>
    <a:masterClrMapping/>
  </p:clrMapOvr>
  <p:transition advTm="202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king gears.jpg"/>
          <p:cNvPicPr>
            <a:picLocks noChangeAspect="1"/>
          </p:cNvPicPr>
          <p:nvPr/>
        </p:nvPicPr>
        <p:blipFill>
          <a:blip r:embed="rId5"/>
          <a:stretch>
            <a:fillRect/>
          </a:stretch>
        </p:blipFill>
        <p:spPr>
          <a:xfrm>
            <a:off x="973578" y="1417638"/>
            <a:ext cx="7434477" cy="3526066"/>
          </a:xfrm>
          <a:prstGeom prst="rect">
            <a:avLst/>
          </a:prstGeom>
        </p:spPr>
      </p:pic>
      <p:sp>
        <p:nvSpPr>
          <p:cNvPr id="5" name="Title 4"/>
          <p:cNvSpPr>
            <a:spLocks noGrp="1"/>
          </p:cNvSpPr>
          <p:nvPr>
            <p:ph type="title"/>
          </p:nvPr>
        </p:nvSpPr>
        <p:spPr/>
        <p:txBody>
          <a:bodyPr>
            <a:normAutofit fontScale="90000"/>
          </a:bodyPr>
          <a:lstStyle/>
          <a:p>
            <a:r>
              <a:rPr lang="en-US" dirty="0"/>
              <a:t>The working parts of Xtreme form a comprehensive program. </a:t>
            </a:r>
          </a:p>
        </p:txBody>
      </p:sp>
      <p:sp>
        <p:nvSpPr>
          <p:cNvPr id="6" name="Title 4"/>
          <p:cNvSpPr txBox="1">
            <a:spLocks/>
          </p:cNvSpPr>
          <p:nvPr/>
        </p:nvSpPr>
        <p:spPr>
          <a:xfrm>
            <a:off x="457200" y="5261974"/>
            <a:ext cx="8229600" cy="1143000"/>
          </a:xfrm>
          <a:prstGeom prst="rect">
            <a:avLst/>
          </a:prstGeom>
        </p:spPr>
        <p:txBody>
          <a:bodyPr vert="horz" lIns="91440" tIns="45720" rIns="91440" bIns="45720" rtlCol="0" anchor="ctr">
            <a:noAutofit/>
          </a:bodyPr>
          <a:lstStyle/>
          <a:p>
            <a:pPr algn="ctr">
              <a:spcBef>
                <a:spcPct val="0"/>
              </a:spcBef>
            </a:pPr>
            <a:r>
              <a:rPr lang="en-US" sz="4000" dirty="0"/>
              <a:t>It is instruction that is specially  designed to help students integrate and generalize strategies within and outside school.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Sound 2"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7" name="Footer Placeholder 6"/>
          <p:cNvSpPr>
            <a:spLocks noGrp="1"/>
          </p:cNvSpPr>
          <p:nvPr>
            <p:ph type="ftr" sz="quarter" idx="11"/>
          </p:nvPr>
        </p:nvSpPr>
        <p:spPr/>
        <p:txBody>
          <a:bodyPr/>
          <a:lstStyle/>
          <a:p>
            <a:r>
              <a:rPr lang="en-US"/>
              <a:t>www.sim.ku.edu</a:t>
            </a:r>
          </a:p>
        </p:txBody>
      </p:sp>
    </p:spTree>
  </p:cSld>
  <p:clrMapOvr>
    <a:masterClrMapping/>
  </p:clrMapOvr>
  <p:transition advTm="133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gs peeking through a fence"/>
          <p:cNvPicPr>
            <a:picLocks noChangeAspect="1"/>
          </p:cNvPicPr>
          <p:nvPr/>
        </p:nvPicPr>
        <p:blipFill>
          <a:blip r:embed="rId5"/>
          <a:stretch>
            <a:fillRect/>
          </a:stretch>
        </p:blipFill>
        <p:spPr>
          <a:xfrm>
            <a:off x="0" y="0"/>
            <a:ext cx="9144000" cy="6858000"/>
          </a:xfrm>
          <a:prstGeom prst="rect">
            <a:avLst/>
          </a:prstGeom>
        </p:spPr>
      </p:pic>
      <p:pic>
        <p:nvPicPr>
          <p:cNvPr id="3" name="Sound 2" descr="sound link graphic, click to play&#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4" name="Footer Placeholder 3"/>
          <p:cNvSpPr>
            <a:spLocks noGrp="1"/>
          </p:cNvSpPr>
          <p:nvPr>
            <p:ph type="ftr" sz="quarter" idx="11"/>
          </p:nvPr>
        </p:nvSpPr>
        <p:spPr/>
        <p:txBody>
          <a:bodyPr/>
          <a:lstStyle/>
          <a:p>
            <a:r>
              <a:rPr lang="en-US"/>
              <a:t>www.sim.ku.edu</a:t>
            </a:r>
          </a:p>
        </p:txBody>
      </p:sp>
      <p:sp>
        <p:nvSpPr>
          <p:cNvPr id="2" name="Title 1">
            <a:extLst>
              <a:ext uri="{FF2B5EF4-FFF2-40B4-BE49-F238E27FC236}">
                <a16:creationId xmlns:a16="http://schemas.microsoft.com/office/drawing/2014/main" id="{FFAA791F-D0D5-F24F-9C30-00588DF0C6E6}"/>
              </a:ext>
            </a:extLst>
          </p:cNvPr>
          <p:cNvSpPr>
            <a:spLocks noGrp="1"/>
          </p:cNvSpPr>
          <p:nvPr>
            <p:ph type="title" idx="4294967295"/>
          </p:nvPr>
        </p:nvSpPr>
        <p:spPr>
          <a:xfrm>
            <a:off x="152400" y="6362700"/>
            <a:ext cx="8229600" cy="1143000"/>
          </a:xfrm>
        </p:spPr>
        <p:txBody>
          <a:bodyPr>
            <a:normAutofit/>
          </a:bodyPr>
          <a:lstStyle/>
          <a:p>
            <a:r>
              <a:rPr lang="en-US" sz="1000" dirty="0"/>
              <a:t>Slide #9</a:t>
            </a:r>
          </a:p>
        </p:txBody>
      </p:sp>
    </p:spTree>
  </p:cSld>
  <p:clrMapOvr>
    <a:masterClrMapping/>
  </p:clrMapOvr>
  <p:transition advTm="9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7|1.7|1.5"/>
</p:tagLst>
</file>

<file path=ppt/tags/tag2.xml><?xml version="1.0" encoding="utf-8"?>
<p:tagLst xmlns:a="http://schemas.openxmlformats.org/drawingml/2006/main" xmlns:r="http://schemas.openxmlformats.org/officeDocument/2006/relationships" xmlns:p="http://schemas.openxmlformats.org/presentationml/2006/main">
  <p:tag name="TIMING" val="|1.1|3.5|2.4|2.1|1.8|1.2|1.8|1.2|4.1|1.4|5.2"/>
</p:tagLst>
</file>

<file path=ppt/tags/tag3.xml><?xml version="1.0" encoding="utf-8"?>
<p:tagLst xmlns:a="http://schemas.openxmlformats.org/drawingml/2006/main" xmlns:r="http://schemas.openxmlformats.org/officeDocument/2006/relationships" xmlns:p="http://schemas.openxmlformats.org/presentationml/2006/main">
  <p:tag name="TIMING" val="|6.4|4.1|3.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614</TotalTime>
  <Words>1150</Words>
  <Application>Microsoft Macintosh PowerPoint</Application>
  <PresentationFormat>On-screen Show (4:3)</PresentationFormat>
  <Paragraphs>107</Paragraphs>
  <Slides>17</Slides>
  <Notes>17</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vt:lpstr>
      <vt:lpstr>Times</vt:lpstr>
      <vt:lpstr>Office Theme</vt:lpstr>
      <vt:lpstr>Xtreme Reading</vt:lpstr>
      <vt:lpstr>Slide #2</vt:lpstr>
      <vt:lpstr>Slide #3</vt:lpstr>
      <vt:lpstr>#4: Xtreme Reading Spiral Curriculum</vt:lpstr>
      <vt:lpstr>The Xtreme Reading Model</vt:lpstr>
      <vt:lpstr>Slide #6: Guided Practice</vt:lpstr>
      <vt:lpstr>Daily  Schedules are provided for each Strategy Unit</vt:lpstr>
      <vt:lpstr>The working parts of Xtreme form a comprehensive program. </vt:lpstr>
      <vt:lpstr>Slide #9</vt:lpstr>
      <vt:lpstr>Slide #10: Bar Graph TOSCRF</vt:lpstr>
      <vt:lpstr>Slide #11: Bar Graph GRADE </vt:lpstr>
      <vt:lpstr>Slide  #12: Striving Readers Initiative</vt:lpstr>
      <vt:lpstr>Information on Evidence-based reading programs for Middle and High Schools http://www.evidenceforessa.org </vt:lpstr>
      <vt:lpstr>Slide #14: XR is</vt:lpstr>
      <vt:lpstr>Slide #15: XR website</vt:lpstr>
      <vt:lpstr>For More Information, Contact: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Pam Leitzell</dc:creator>
  <cp:lastModifiedBy>Allen, Peony L.</cp:lastModifiedBy>
  <cp:revision>24</cp:revision>
  <cp:lastPrinted>2017-11-18T01:10:11Z</cp:lastPrinted>
  <dcterms:created xsi:type="dcterms:W3CDTF">2017-12-12T03:22:54Z</dcterms:created>
  <dcterms:modified xsi:type="dcterms:W3CDTF">2022-01-20T21:04:35Z</dcterms:modified>
</cp:coreProperties>
</file>